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98798" y="461594"/>
            <a:ext cx="1946402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607642"/>
            <a:ext cx="7779384" cy="1489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24250" y="2481148"/>
            <a:ext cx="209613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F</a:t>
            </a:r>
            <a:r>
              <a:rPr dirty="0" spc="-85"/>
              <a:t>r</a:t>
            </a:r>
            <a:r>
              <a:rPr dirty="0"/>
              <a:t>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9022" y="461594"/>
            <a:ext cx="691070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Fractions </a:t>
            </a:r>
            <a:r>
              <a:rPr dirty="0"/>
              <a:t>and </a:t>
            </a:r>
            <a:r>
              <a:rPr dirty="0" spc="5"/>
              <a:t>Whole</a:t>
            </a:r>
            <a:r>
              <a:rPr dirty="0" spc="-25"/>
              <a:t> </a:t>
            </a:r>
            <a:r>
              <a:rPr dirty="0" spc="-10"/>
              <a:t>Numbers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751445" cy="10020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20">
                <a:latin typeface="Calibri"/>
                <a:cs typeface="Calibri"/>
              </a:rPr>
              <a:t>Any </a:t>
            </a:r>
            <a:r>
              <a:rPr dirty="0" sz="3200">
                <a:latin typeface="Calibri"/>
                <a:cs typeface="Calibri"/>
              </a:rPr>
              <a:t>whole </a:t>
            </a:r>
            <a:r>
              <a:rPr dirty="0" sz="3200" spc="-5">
                <a:latin typeface="Calibri"/>
                <a:cs typeface="Calibri"/>
              </a:rPr>
              <a:t>number </a:t>
            </a:r>
            <a:r>
              <a:rPr dirty="0" sz="3200" spc="-10">
                <a:latin typeface="Calibri"/>
                <a:cs typeface="Calibri"/>
              </a:rPr>
              <a:t>(positive </a:t>
            </a:r>
            <a:r>
              <a:rPr dirty="0" sz="3200">
                <a:latin typeface="Calibri"/>
                <a:cs typeface="Calibri"/>
              </a:rPr>
              <a:t>or </a:t>
            </a:r>
            <a:r>
              <a:rPr dirty="0" sz="3200" spc="-15">
                <a:latin typeface="Calibri"/>
                <a:cs typeface="Calibri"/>
              </a:rPr>
              <a:t>negative) </a:t>
            </a:r>
            <a:r>
              <a:rPr dirty="0" sz="3200" spc="-5">
                <a:latin typeface="Calibri"/>
                <a:cs typeface="Calibri"/>
              </a:rPr>
              <a:t>can  </a:t>
            </a:r>
            <a:r>
              <a:rPr dirty="0" sz="3200" spc="-15">
                <a:latin typeface="Calibri"/>
                <a:cs typeface="Calibri"/>
              </a:rPr>
              <a:t>written </a:t>
            </a:r>
            <a:r>
              <a:rPr dirty="0" sz="3200">
                <a:latin typeface="Calibri"/>
                <a:cs typeface="Calibri"/>
              </a:rPr>
              <a:t>as a </a:t>
            </a:r>
            <a:r>
              <a:rPr dirty="0" sz="3200" spc="-10">
                <a:latin typeface="Calibri"/>
                <a:cs typeface="Calibri"/>
              </a:rPr>
              <a:t>fraction by </a:t>
            </a:r>
            <a:r>
              <a:rPr dirty="0" sz="3200" spc="-15">
                <a:latin typeface="Calibri"/>
                <a:cs typeface="Calibri"/>
              </a:rPr>
              <a:t>putting </a:t>
            </a:r>
            <a:r>
              <a:rPr dirty="0" sz="3200">
                <a:latin typeface="Calibri"/>
                <a:cs typeface="Calibri"/>
              </a:rPr>
              <a:t>it </a:t>
            </a:r>
            <a:r>
              <a:rPr dirty="0" sz="3200" spc="-15">
                <a:latin typeface="Calibri"/>
                <a:cs typeface="Calibri"/>
              </a:rPr>
              <a:t>over</a:t>
            </a:r>
            <a:r>
              <a:rPr dirty="0" sz="3200" spc="7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1.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822829"/>
            <a:ext cx="1295400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mbria Math"/>
                <a:cs typeface="Cambria Math"/>
              </a:rPr>
              <a:t>7 =</a:t>
            </a:r>
            <a:r>
              <a:rPr dirty="0" sz="3200" spc="270">
                <a:latin typeface="Cambria Math"/>
                <a:cs typeface="Cambria Math"/>
              </a:rPr>
              <a:t> </a:t>
            </a:r>
            <a:r>
              <a:rPr dirty="0" baseline="43735" sz="3525" spc="75">
                <a:latin typeface="Cambria Math"/>
                <a:cs typeface="Cambria Math"/>
              </a:rPr>
              <a:t>7</a:t>
            </a:r>
            <a:endParaRPr baseline="43735" sz="3525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33473" y="3136773"/>
            <a:ext cx="197485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50" spc="50">
                <a:latin typeface="Cambria Math"/>
                <a:cs typeface="Cambria Math"/>
              </a:rPr>
              <a:t>1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645920" y="3126485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35940" y="3657980"/>
            <a:ext cx="2212975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mbria Math"/>
                <a:cs typeface="Cambria Math"/>
              </a:rPr>
              <a:t>−15 =</a:t>
            </a:r>
            <a:r>
              <a:rPr dirty="0" sz="3200" spc="270">
                <a:latin typeface="Cambria Math"/>
                <a:cs typeface="Cambria Math"/>
              </a:rPr>
              <a:t> </a:t>
            </a:r>
            <a:r>
              <a:rPr dirty="0" baseline="43735" sz="3525" spc="22">
                <a:latin typeface="Cambria Math"/>
                <a:cs typeface="Cambria Math"/>
              </a:rPr>
              <a:t>−15</a:t>
            </a:r>
            <a:endParaRPr baseline="43735" sz="3525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74748" y="3961638"/>
            <a:ext cx="559435" cy="0"/>
          </a:xfrm>
          <a:custGeom>
            <a:avLst/>
            <a:gdLst/>
            <a:ahLst/>
            <a:cxnLst/>
            <a:rect l="l" t="t" r="r" b="b"/>
            <a:pathLst>
              <a:path w="559435" h="0">
                <a:moveTo>
                  <a:pt x="0" y="0"/>
                </a:moveTo>
                <a:lnTo>
                  <a:pt x="559307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535940" y="3971925"/>
            <a:ext cx="7378700" cy="8832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832610">
              <a:lnSpc>
                <a:spcPct val="100000"/>
              </a:lnSpc>
              <a:spcBef>
                <a:spcPts val="90"/>
              </a:spcBef>
            </a:pPr>
            <a:r>
              <a:rPr dirty="0" sz="2350" spc="50">
                <a:latin typeface="Cambria Math"/>
                <a:cs typeface="Cambria Math"/>
              </a:rPr>
              <a:t>1</a:t>
            </a:r>
            <a:endParaRPr sz="2350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1 </a:t>
            </a:r>
            <a:r>
              <a:rPr dirty="0" sz="3200" spc="-10">
                <a:latin typeface="Calibri"/>
                <a:cs typeface="Calibri"/>
              </a:rPr>
              <a:t>can </a:t>
            </a:r>
            <a:r>
              <a:rPr dirty="0" sz="3200" spc="-5">
                <a:latin typeface="Calibri"/>
                <a:cs typeface="Calibri"/>
              </a:rPr>
              <a:t>be </a:t>
            </a:r>
            <a:r>
              <a:rPr dirty="0" sz="3200" spc="-15">
                <a:latin typeface="Calibri"/>
                <a:cs typeface="Calibri"/>
              </a:rPr>
              <a:t>written </a:t>
            </a:r>
            <a:r>
              <a:rPr dirty="0" sz="3200">
                <a:latin typeface="Calibri"/>
                <a:cs typeface="Calibri"/>
              </a:rPr>
              <a:t>as </a:t>
            </a:r>
            <a:r>
              <a:rPr dirty="0" sz="3200" spc="-20">
                <a:latin typeface="Calibri"/>
                <a:cs typeface="Calibri"/>
              </a:rPr>
              <a:t>any </a:t>
            </a:r>
            <a:r>
              <a:rPr dirty="0" sz="3200" spc="-5">
                <a:latin typeface="Calibri"/>
                <a:cs typeface="Calibri"/>
              </a:rPr>
              <a:t>number </a:t>
            </a:r>
            <a:r>
              <a:rPr dirty="0" sz="3200" spc="-10">
                <a:latin typeface="Calibri"/>
                <a:cs typeface="Calibri"/>
              </a:rPr>
              <a:t>over</a:t>
            </a:r>
            <a:r>
              <a:rPr dirty="0" sz="3200" spc="45">
                <a:latin typeface="Calibri"/>
                <a:cs typeface="Calibri"/>
              </a:rPr>
              <a:t> </a:t>
            </a:r>
            <a:r>
              <a:rPr dirty="0" sz="3200" spc="-40">
                <a:latin typeface="Calibri"/>
                <a:cs typeface="Calibri"/>
              </a:rPr>
              <a:t>itself.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645920" y="5383529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346960" y="5383529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3046476" y="5383529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3747515" y="5383529"/>
            <a:ext cx="172720" cy="0"/>
          </a:xfrm>
          <a:custGeom>
            <a:avLst/>
            <a:gdLst/>
            <a:ahLst/>
            <a:cxnLst/>
            <a:rect l="l" t="t" r="r" b="b"/>
            <a:pathLst>
              <a:path w="172720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5324855" y="5383529"/>
            <a:ext cx="515620" cy="0"/>
          </a:xfrm>
          <a:custGeom>
            <a:avLst/>
            <a:gdLst/>
            <a:ahLst/>
            <a:cxnLst/>
            <a:rect l="l" t="t" r="r" b="b"/>
            <a:pathLst>
              <a:path w="515620" h="0">
                <a:moveTo>
                  <a:pt x="0" y="0"/>
                </a:moveTo>
                <a:lnTo>
                  <a:pt x="5151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535940" y="5080253"/>
            <a:ext cx="6193790" cy="696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ts val="315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mbria Math"/>
                <a:cs typeface="Cambria Math"/>
              </a:rPr>
              <a:t>1 = </a:t>
            </a:r>
            <a:r>
              <a:rPr dirty="0" baseline="43735" sz="3525" spc="75">
                <a:latin typeface="Cambria Math"/>
                <a:cs typeface="Cambria Math"/>
              </a:rPr>
              <a:t>2 </a:t>
            </a:r>
            <a:r>
              <a:rPr dirty="0" sz="3200">
                <a:latin typeface="Cambria Math"/>
                <a:cs typeface="Cambria Math"/>
              </a:rPr>
              <a:t>= </a:t>
            </a:r>
            <a:r>
              <a:rPr dirty="0" baseline="43735" sz="3525" spc="75">
                <a:latin typeface="Cambria Math"/>
                <a:cs typeface="Cambria Math"/>
              </a:rPr>
              <a:t>3 </a:t>
            </a:r>
            <a:r>
              <a:rPr dirty="0" sz="3200">
                <a:latin typeface="Cambria Math"/>
                <a:cs typeface="Cambria Math"/>
              </a:rPr>
              <a:t>= </a:t>
            </a:r>
            <a:r>
              <a:rPr dirty="0" baseline="43735" sz="3525" spc="75">
                <a:latin typeface="Cambria Math"/>
                <a:cs typeface="Cambria Math"/>
              </a:rPr>
              <a:t>4 </a:t>
            </a:r>
            <a:r>
              <a:rPr dirty="0" sz="3200">
                <a:latin typeface="Cambria Math"/>
                <a:cs typeface="Cambria Math"/>
              </a:rPr>
              <a:t>= </a:t>
            </a:r>
            <a:r>
              <a:rPr dirty="0" baseline="43735" sz="3525" spc="75">
                <a:latin typeface="Cambria Math"/>
                <a:cs typeface="Cambria Math"/>
              </a:rPr>
              <a:t>5 </a:t>
            </a:r>
            <a:r>
              <a:rPr dirty="0" sz="3200">
                <a:latin typeface="Cambria Math"/>
                <a:cs typeface="Cambria Math"/>
              </a:rPr>
              <a:t>= ⋯ = </a:t>
            </a:r>
            <a:r>
              <a:rPr dirty="0" baseline="43735" sz="3525" spc="75">
                <a:latin typeface="Cambria Math"/>
                <a:cs typeface="Cambria Math"/>
              </a:rPr>
              <a:t>100 </a:t>
            </a:r>
            <a:r>
              <a:rPr dirty="0" sz="3200">
                <a:latin typeface="Cambria Math"/>
                <a:cs typeface="Cambria Math"/>
              </a:rPr>
              <a:t>=</a:t>
            </a:r>
            <a:r>
              <a:rPr dirty="0" sz="3200" spc="270">
                <a:latin typeface="Cambria Math"/>
                <a:cs typeface="Cambria Math"/>
              </a:rPr>
              <a:t> </a:t>
            </a:r>
            <a:r>
              <a:rPr dirty="0" sz="3200">
                <a:latin typeface="Cambria Math"/>
                <a:cs typeface="Cambria Math"/>
              </a:rPr>
              <a:t>⋯</a:t>
            </a:r>
            <a:endParaRPr sz="3200">
              <a:latin typeface="Cambria Math"/>
              <a:cs typeface="Cambria Math"/>
            </a:endParaRPr>
          </a:p>
          <a:p>
            <a:pPr marL="1109980">
              <a:lnSpc>
                <a:spcPts val="2130"/>
              </a:lnSpc>
              <a:tabLst>
                <a:tab pos="1811020" algn="l"/>
                <a:tab pos="2510790" algn="l"/>
                <a:tab pos="3211830" algn="l"/>
                <a:tab pos="4789170" algn="l"/>
              </a:tabLst>
            </a:pPr>
            <a:r>
              <a:rPr dirty="0" sz="2350" spc="50">
                <a:latin typeface="Cambria Math"/>
                <a:cs typeface="Cambria Math"/>
              </a:rPr>
              <a:t>2	3	4	5	100</a:t>
            </a:r>
            <a:endParaRPr sz="235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9452" y="461594"/>
            <a:ext cx="570992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Addition </a:t>
            </a:r>
            <a:r>
              <a:rPr dirty="0" spc="5"/>
              <a:t>and</a:t>
            </a:r>
            <a:r>
              <a:rPr dirty="0" spc="-45"/>
              <a:t> </a:t>
            </a:r>
            <a:r>
              <a:rPr dirty="0" spc="-10"/>
              <a:t>Subtraction</a:t>
            </a:r>
          </a:p>
        </p:txBody>
      </p:sp>
      <p:sp>
        <p:nvSpPr>
          <p:cNvPr id="3" name="object 3"/>
          <p:cNvSpPr/>
          <p:nvPr/>
        </p:nvSpPr>
        <p:spPr>
          <a:xfrm>
            <a:off x="891539" y="3723894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546860" y="3723894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1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247900" y="3723894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91539" y="5136641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546860" y="5136641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1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535940" y="1607642"/>
            <a:ext cx="8013700" cy="39217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Fractions can </a:t>
            </a:r>
            <a:r>
              <a:rPr dirty="0" sz="3200" spc="-5">
                <a:latin typeface="Calibri"/>
                <a:cs typeface="Calibri"/>
              </a:rPr>
              <a:t>be </a:t>
            </a:r>
            <a:r>
              <a:rPr dirty="0" sz="3200">
                <a:latin typeface="Calibri"/>
                <a:cs typeface="Calibri"/>
              </a:rPr>
              <a:t>added and </a:t>
            </a:r>
            <a:r>
              <a:rPr dirty="0" sz="3200" spc="-15">
                <a:latin typeface="Calibri"/>
                <a:cs typeface="Calibri"/>
              </a:rPr>
              <a:t>subtracted </a:t>
            </a:r>
            <a:r>
              <a:rPr dirty="0" sz="3200">
                <a:latin typeface="Calibri"/>
                <a:cs typeface="Calibri"/>
              </a:rPr>
              <a:t>as long  as </a:t>
            </a:r>
            <a:r>
              <a:rPr dirty="0" sz="3200" spc="-10">
                <a:latin typeface="Calibri"/>
                <a:cs typeface="Calibri"/>
              </a:rPr>
              <a:t>they </a:t>
            </a:r>
            <a:r>
              <a:rPr dirty="0" sz="3200" spc="-20">
                <a:latin typeface="Calibri"/>
                <a:cs typeface="Calibri"/>
              </a:rPr>
              <a:t>have </a:t>
            </a:r>
            <a:r>
              <a:rPr dirty="0" sz="3200" spc="-5">
                <a:latin typeface="Calibri"/>
                <a:cs typeface="Calibri"/>
              </a:rPr>
              <a:t>the same</a:t>
            </a:r>
            <a:r>
              <a:rPr dirty="0" sz="3200" spc="35">
                <a:latin typeface="Calibri"/>
                <a:cs typeface="Calibri"/>
              </a:rPr>
              <a:t> </a:t>
            </a:r>
            <a:r>
              <a:rPr dirty="0" sz="3200" spc="-40">
                <a:latin typeface="Calibri"/>
                <a:cs typeface="Calibri"/>
              </a:rPr>
              <a:t>denominator.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41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SzPct val="13617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350" spc="50">
                <a:latin typeface="Cambria Math"/>
                <a:cs typeface="Cambria Math"/>
              </a:rPr>
              <a:t>2 </a:t>
            </a:r>
            <a:r>
              <a:rPr dirty="0" baseline="-32118" sz="4800">
                <a:latin typeface="Cambria Math"/>
                <a:cs typeface="Cambria Math"/>
              </a:rPr>
              <a:t>+ </a:t>
            </a:r>
            <a:r>
              <a:rPr dirty="0" sz="2350" spc="50">
                <a:latin typeface="Cambria Math"/>
                <a:cs typeface="Cambria Math"/>
              </a:rPr>
              <a:t>3 </a:t>
            </a:r>
            <a:r>
              <a:rPr dirty="0" baseline="-32118" sz="4800">
                <a:latin typeface="Cambria Math"/>
                <a:cs typeface="Cambria Math"/>
              </a:rPr>
              <a:t>=</a:t>
            </a:r>
            <a:r>
              <a:rPr dirty="0" baseline="-32118" sz="4800" spc="82">
                <a:latin typeface="Cambria Math"/>
                <a:cs typeface="Cambria Math"/>
              </a:rPr>
              <a:t> </a:t>
            </a:r>
            <a:r>
              <a:rPr dirty="0" sz="2350" spc="50">
                <a:latin typeface="Cambria Math"/>
                <a:cs typeface="Cambria Math"/>
              </a:rPr>
              <a:t>5</a:t>
            </a:r>
            <a:endParaRPr sz="2350">
              <a:latin typeface="Cambria Math"/>
              <a:cs typeface="Cambria Math"/>
            </a:endParaRPr>
          </a:p>
          <a:p>
            <a:pPr marL="355600">
              <a:lnSpc>
                <a:spcPct val="100000"/>
              </a:lnSpc>
              <a:spcBef>
                <a:spcPts val="489"/>
              </a:spcBef>
              <a:tabLst>
                <a:tab pos="1010919" algn="l"/>
                <a:tab pos="1711960" algn="l"/>
              </a:tabLst>
            </a:pPr>
            <a:r>
              <a:rPr dirty="0" sz="2350" spc="50">
                <a:latin typeface="Cambria Math"/>
                <a:cs typeface="Cambria Math"/>
              </a:rPr>
              <a:t>7	7	7</a:t>
            </a:r>
            <a:endParaRPr sz="235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4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SzPct val="13617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350" spc="50">
                <a:latin typeface="Cambria Math"/>
                <a:cs typeface="Cambria Math"/>
              </a:rPr>
              <a:t>4 </a:t>
            </a:r>
            <a:r>
              <a:rPr dirty="0" baseline="-32118" sz="4800">
                <a:latin typeface="Cambria Math"/>
                <a:cs typeface="Cambria Math"/>
              </a:rPr>
              <a:t>− </a:t>
            </a:r>
            <a:r>
              <a:rPr dirty="0" sz="2350" spc="50">
                <a:latin typeface="Cambria Math"/>
                <a:cs typeface="Cambria Math"/>
              </a:rPr>
              <a:t>1 </a:t>
            </a:r>
            <a:r>
              <a:rPr dirty="0" baseline="-32118" sz="4800">
                <a:latin typeface="Cambria Math"/>
                <a:cs typeface="Cambria Math"/>
              </a:rPr>
              <a:t>=</a:t>
            </a:r>
            <a:r>
              <a:rPr dirty="0" baseline="-32118" sz="4800" spc="82">
                <a:latin typeface="Cambria Math"/>
                <a:cs typeface="Cambria Math"/>
              </a:rPr>
              <a:t> </a:t>
            </a:r>
            <a:r>
              <a:rPr dirty="0" sz="2350" spc="50">
                <a:latin typeface="Cambria Math"/>
                <a:cs typeface="Cambria Math"/>
              </a:rPr>
              <a:t>3</a:t>
            </a:r>
            <a:endParaRPr sz="2350">
              <a:latin typeface="Cambria Math"/>
              <a:cs typeface="Cambria Math"/>
            </a:endParaRPr>
          </a:p>
          <a:p>
            <a:pPr marL="355600">
              <a:lnSpc>
                <a:spcPct val="100000"/>
              </a:lnSpc>
              <a:spcBef>
                <a:spcPts val="489"/>
              </a:spcBef>
              <a:tabLst>
                <a:tab pos="1010919" algn="l"/>
                <a:tab pos="1711960" algn="l"/>
              </a:tabLst>
            </a:pPr>
            <a:r>
              <a:rPr dirty="0" sz="2350" spc="50">
                <a:latin typeface="Cambria Math"/>
                <a:cs typeface="Cambria Math"/>
              </a:rPr>
              <a:t>5	5	5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247900" y="5136641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49576" y="461594"/>
            <a:ext cx="524256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Common</a:t>
            </a:r>
            <a:r>
              <a:rPr dirty="0" spc="-60"/>
              <a:t> </a:t>
            </a:r>
            <a:r>
              <a:rPr dirty="0" spc="-10"/>
              <a:t>Denominator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880350" cy="31483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If the </a:t>
            </a:r>
            <a:r>
              <a:rPr dirty="0" sz="3200" spc="-10">
                <a:latin typeface="Calibri"/>
                <a:cs typeface="Calibri"/>
              </a:rPr>
              <a:t>fractions </a:t>
            </a:r>
            <a:r>
              <a:rPr dirty="0" sz="3200">
                <a:latin typeface="Calibri"/>
                <a:cs typeface="Calibri"/>
              </a:rPr>
              <a:t>do </a:t>
            </a:r>
            <a:r>
              <a:rPr dirty="0" sz="3200" spc="-5">
                <a:latin typeface="Calibri"/>
                <a:cs typeface="Calibri"/>
              </a:rPr>
              <a:t>not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same </a:t>
            </a:r>
            <a:r>
              <a:rPr dirty="0" sz="3200" spc="-35">
                <a:latin typeface="Calibri"/>
                <a:cs typeface="Calibri"/>
              </a:rPr>
              <a:t>denominator,  </a:t>
            </a:r>
            <a:r>
              <a:rPr dirty="0" sz="3200">
                <a:latin typeface="Calibri"/>
                <a:cs typeface="Calibri"/>
              </a:rPr>
              <a:t>then the </a:t>
            </a:r>
            <a:r>
              <a:rPr dirty="0" sz="3200" spc="-15">
                <a:latin typeface="Calibri"/>
                <a:cs typeface="Calibri"/>
              </a:rPr>
              <a:t>Lowest </a:t>
            </a:r>
            <a:r>
              <a:rPr dirty="0" sz="3200" spc="-5">
                <a:latin typeface="Calibri"/>
                <a:cs typeface="Calibri"/>
              </a:rPr>
              <a:t>Common </a:t>
            </a:r>
            <a:r>
              <a:rPr dirty="0" sz="3200" spc="-10">
                <a:latin typeface="Calibri"/>
                <a:cs typeface="Calibri"/>
              </a:rPr>
              <a:t>Denominator </a:t>
            </a:r>
            <a:r>
              <a:rPr dirty="0" sz="3200" spc="-5">
                <a:latin typeface="Calibri"/>
                <a:cs typeface="Calibri"/>
              </a:rPr>
              <a:t>(or  </a:t>
            </a:r>
            <a:r>
              <a:rPr dirty="0" sz="3200" spc="-15">
                <a:latin typeface="Calibri"/>
                <a:cs typeface="Calibri"/>
              </a:rPr>
              <a:t>LCD) </a:t>
            </a:r>
            <a:r>
              <a:rPr dirty="0" sz="3200" spc="-5">
                <a:latin typeface="Calibri"/>
                <a:cs typeface="Calibri"/>
              </a:rPr>
              <a:t>needs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be</a:t>
            </a:r>
            <a:r>
              <a:rPr dirty="0" sz="3200" spc="45">
                <a:latin typeface="Calibri"/>
                <a:cs typeface="Calibri"/>
              </a:rPr>
              <a:t> </a:t>
            </a:r>
            <a:r>
              <a:rPr dirty="0" sz="3200" spc="-20">
                <a:latin typeface="Calibri"/>
                <a:cs typeface="Calibri"/>
              </a:rPr>
              <a:t>found.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5600" marR="112141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15">
                <a:latin typeface="Calibri"/>
                <a:cs typeface="Calibri"/>
              </a:rPr>
              <a:t>LCD </a:t>
            </a:r>
            <a:r>
              <a:rPr dirty="0" sz="3200">
                <a:latin typeface="Calibri"/>
                <a:cs typeface="Calibri"/>
              </a:rPr>
              <a:t>is the </a:t>
            </a:r>
            <a:r>
              <a:rPr dirty="0" sz="3200" spc="-10">
                <a:latin typeface="Calibri"/>
                <a:cs typeface="Calibri"/>
              </a:rPr>
              <a:t>smallest value that </a:t>
            </a:r>
            <a:r>
              <a:rPr dirty="0" sz="3200" spc="-5">
                <a:latin typeface="Calibri"/>
                <a:cs typeface="Calibri"/>
              </a:rPr>
              <a:t>both  </a:t>
            </a:r>
            <a:r>
              <a:rPr dirty="0" sz="3200" spc="-15">
                <a:latin typeface="Calibri"/>
                <a:cs typeface="Calibri"/>
              </a:rPr>
              <a:t>denominators </a:t>
            </a:r>
            <a:r>
              <a:rPr dirty="0" sz="3200" spc="-5">
                <a:latin typeface="Calibri"/>
                <a:cs typeface="Calibri"/>
              </a:rPr>
              <a:t>divide </a:t>
            </a:r>
            <a:r>
              <a:rPr dirty="0" sz="3200" spc="-20">
                <a:latin typeface="Calibri"/>
                <a:cs typeface="Calibri"/>
              </a:rPr>
              <a:t>into</a:t>
            </a:r>
            <a:r>
              <a:rPr dirty="0" sz="3200" spc="40">
                <a:latin typeface="Calibri"/>
                <a:cs typeface="Calibri"/>
              </a:rPr>
              <a:t> </a:t>
            </a:r>
            <a:r>
              <a:rPr dirty="0" sz="3200" spc="-40">
                <a:latin typeface="Calibri"/>
                <a:cs typeface="Calibri"/>
              </a:rPr>
              <a:t>evenly.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67405" y="461594"/>
            <a:ext cx="340804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5"/>
              <a:t>Example </a:t>
            </a:r>
            <a:r>
              <a:rPr dirty="0" spc="-25"/>
              <a:t>Part</a:t>
            </a:r>
            <a:r>
              <a:rPr dirty="0" spc="-55"/>
              <a:t> </a:t>
            </a:r>
            <a:r>
              <a:rPr dirty="0"/>
              <a:t>1</a:t>
            </a:r>
          </a:p>
        </p:txBody>
      </p:sp>
      <p:sp>
        <p:nvSpPr>
          <p:cNvPr id="3" name="object 3"/>
          <p:cNvSpPr/>
          <p:nvPr/>
        </p:nvSpPr>
        <p:spPr>
          <a:xfrm>
            <a:off x="891539" y="2015489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546860" y="2015489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1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35940" y="1711274"/>
            <a:ext cx="8039734" cy="39319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ts val="3150"/>
              </a:lnSpc>
              <a:spcBef>
                <a:spcPts val="105"/>
              </a:spcBef>
              <a:buSzPct val="13617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baseline="43735" sz="3525" spc="75">
                <a:latin typeface="Cambria Math"/>
                <a:cs typeface="Cambria Math"/>
              </a:rPr>
              <a:t>2 </a:t>
            </a:r>
            <a:r>
              <a:rPr dirty="0" sz="3200">
                <a:latin typeface="Cambria Math"/>
                <a:cs typeface="Cambria Math"/>
              </a:rPr>
              <a:t>+ </a:t>
            </a:r>
            <a:r>
              <a:rPr dirty="0" baseline="43735" sz="3525" spc="75">
                <a:latin typeface="Cambria Math"/>
                <a:cs typeface="Cambria Math"/>
              </a:rPr>
              <a:t>3</a:t>
            </a:r>
            <a:r>
              <a:rPr dirty="0" baseline="43735" sz="3525" spc="742">
                <a:latin typeface="Cambria Math"/>
                <a:cs typeface="Cambria Math"/>
              </a:rPr>
              <a:t> </a:t>
            </a:r>
            <a:r>
              <a:rPr dirty="0" sz="3200">
                <a:latin typeface="Cambria Math"/>
                <a:cs typeface="Cambria Math"/>
              </a:rPr>
              <a:t>=</a:t>
            </a:r>
            <a:endParaRPr sz="3200">
              <a:latin typeface="Cambria Math"/>
              <a:cs typeface="Cambria Math"/>
            </a:endParaRPr>
          </a:p>
          <a:p>
            <a:pPr marL="355600">
              <a:lnSpc>
                <a:spcPts val="2130"/>
              </a:lnSpc>
              <a:tabLst>
                <a:tab pos="1010919" algn="l"/>
              </a:tabLst>
            </a:pPr>
            <a:r>
              <a:rPr dirty="0" sz="2350" spc="50">
                <a:latin typeface="Cambria Math"/>
                <a:cs typeface="Cambria Math"/>
              </a:rPr>
              <a:t>5	7</a:t>
            </a:r>
            <a:endParaRPr sz="235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 marL="355600" marR="827405" indent="-342900">
              <a:lnSpc>
                <a:spcPct val="100000"/>
              </a:lnSpc>
              <a:spcBef>
                <a:spcPts val="16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Identify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30">
                <a:latin typeface="Calibri"/>
                <a:cs typeface="Calibri"/>
              </a:rPr>
              <a:t>LCD. </a:t>
            </a:r>
            <a:r>
              <a:rPr dirty="0" sz="3200">
                <a:latin typeface="Calibri"/>
                <a:cs typeface="Calibri"/>
              </a:rPr>
              <a:t>In </a:t>
            </a:r>
            <a:r>
              <a:rPr dirty="0" sz="3200" spc="-5">
                <a:latin typeface="Calibri"/>
                <a:cs typeface="Calibri"/>
              </a:rPr>
              <a:t>this case,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smallest  </a:t>
            </a:r>
            <a:r>
              <a:rPr dirty="0" sz="3200" spc="-5">
                <a:latin typeface="Calibri"/>
                <a:cs typeface="Calibri"/>
              </a:rPr>
              <a:t>number </a:t>
            </a:r>
            <a:r>
              <a:rPr dirty="0" sz="3200" spc="-10">
                <a:latin typeface="Calibri"/>
                <a:cs typeface="Calibri"/>
              </a:rPr>
              <a:t>that </a:t>
            </a:r>
            <a:r>
              <a:rPr dirty="0" sz="3200" spc="-5">
                <a:latin typeface="Calibri"/>
                <a:cs typeface="Calibri"/>
              </a:rPr>
              <a:t>both </a:t>
            </a:r>
            <a:r>
              <a:rPr dirty="0" sz="3200">
                <a:latin typeface="Calibri"/>
                <a:cs typeface="Calibri"/>
              </a:rPr>
              <a:t>5 and 7 </a:t>
            </a:r>
            <a:r>
              <a:rPr dirty="0" sz="3200" spc="-10">
                <a:latin typeface="Calibri"/>
                <a:cs typeface="Calibri"/>
              </a:rPr>
              <a:t>go </a:t>
            </a:r>
            <a:r>
              <a:rPr dirty="0" sz="3200" spc="-20">
                <a:latin typeface="Calibri"/>
                <a:cs typeface="Calibri"/>
              </a:rPr>
              <a:t>into </a:t>
            </a:r>
            <a:r>
              <a:rPr dirty="0" sz="3200">
                <a:latin typeface="Calibri"/>
                <a:cs typeface="Calibri"/>
              </a:rPr>
              <a:t>is</a:t>
            </a:r>
            <a:r>
              <a:rPr dirty="0" sz="3200" spc="6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35.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Both </a:t>
            </a:r>
            <a:r>
              <a:rPr dirty="0" sz="3200" spc="-10">
                <a:latin typeface="Calibri"/>
                <a:cs typeface="Calibri"/>
              </a:rPr>
              <a:t>fractions </a:t>
            </a:r>
            <a:r>
              <a:rPr dirty="0" sz="3200">
                <a:latin typeface="Calibri"/>
                <a:cs typeface="Calibri"/>
              </a:rPr>
              <a:t>will </a:t>
            </a:r>
            <a:r>
              <a:rPr dirty="0" sz="3200" spc="-25">
                <a:latin typeface="Calibri"/>
                <a:cs typeface="Calibri"/>
              </a:rPr>
              <a:t>have </a:t>
            </a:r>
            <a:r>
              <a:rPr dirty="0" sz="3200" spc="-20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be </a:t>
            </a:r>
            <a:r>
              <a:rPr dirty="0" sz="3200" spc="-20">
                <a:latin typeface="Calibri"/>
                <a:cs typeface="Calibri"/>
              </a:rPr>
              <a:t>rewritten </a:t>
            </a:r>
            <a:r>
              <a:rPr dirty="0" sz="3200" spc="-5">
                <a:latin typeface="Calibri"/>
                <a:cs typeface="Calibri"/>
              </a:rPr>
              <a:t>so </a:t>
            </a:r>
            <a:r>
              <a:rPr dirty="0" sz="3200" spc="-10">
                <a:latin typeface="Calibri"/>
                <a:cs typeface="Calibri"/>
              </a:rPr>
              <a:t>that  </a:t>
            </a:r>
            <a:r>
              <a:rPr dirty="0" sz="3200">
                <a:latin typeface="Calibri"/>
                <a:cs typeface="Calibri"/>
              </a:rPr>
              <a:t>their </a:t>
            </a:r>
            <a:r>
              <a:rPr dirty="0" sz="3200" spc="-15">
                <a:latin typeface="Calibri"/>
                <a:cs typeface="Calibri"/>
              </a:rPr>
              <a:t>denominators are</a:t>
            </a:r>
            <a:r>
              <a:rPr dirty="0" sz="3200" spc="1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35.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67405" y="461594"/>
            <a:ext cx="340804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5"/>
              <a:t>Example </a:t>
            </a:r>
            <a:r>
              <a:rPr dirty="0" spc="-25"/>
              <a:t>Part</a:t>
            </a:r>
            <a:r>
              <a:rPr dirty="0" spc="-55"/>
              <a:t> </a:t>
            </a:r>
            <a:r>
              <a:rPr dirty="0"/>
              <a:t>2</a:t>
            </a:r>
          </a:p>
        </p:txBody>
      </p:sp>
      <p:sp>
        <p:nvSpPr>
          <p:cNvPr id="3" name="object 3"/>
          <p:cNvSpPr/>
          <p:nvPr/>
        </p:nvSpPr>
        <p:spPr>
          <a:xfrm>
            <a:off x="891539" y="3129533"/>
            <a:ext cx="554990" cy="0"/>
          </a:xfrm>
          <a:custGeom>
            <a:avLst/>
            <a:gdLst/>
            <a:ahLst/>
            <a:cxnLst/>
            <a:rect l="l" t="t" r="r" b="b"/>
            <a:pathLst>
              <a:path w="554990" h="0">
                <a:moveTo>
                  <a:pt x="0" y="0"/>
                </a:moveTo>
                <a:lnTo>
                  <a:pt x="554735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975104" y="3129533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91539" y="5042153"/>
            <a:ext cx="554990" cy="0"/>
          </a:xfrm>
          <a:custGeom>
            <a:avLst/>
            <a:gdLst/>
            <a:ahLst/>
            <a:cxnLst/>
            <a:rect l="l" t="t" r="r" b="b"/>
            <a:pathLst>
              <a:path w="554990" h="0">
                <a:moveTo>
                  <a:pt x="0" y="0"/>
                </a:moveTo>
                <a:lnTo>
                  <a:pt x="554735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35940" y="1607642"/>
            <a:ext cx="7840345" cy="382777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45">
                <a:latin typeface="Calibri"/>
                <a:cs typeface="Calibri"/>
              </a:rPr>
              <a:t>To </a:t>
            </a:r>
            <a:r>
              <a:rPr dirty="0" sz="3200" spc="-10">
                <a:latin typeface="Calibri"/>
                <a:cs typeface="Calibri"/>
              </a:rPr>
              <a:t>get </a:t>
            </a:r>
            <a:r>
              <a:rPr dirty="0" sz="3200" spc="-5">
                <a:latin typeface="Calibri"/>
                <a:cs typeface="Calibri"/>
              </a:rPr>
              <a:t>35, </a:t>
            </a:r>
            <a:r>
              <a:rPr dirty="0" sz="3200">
                <a:latin typeface="Calibri"/>
                <a:cs typeface="Calibri"/>
              </a:rPr>
              <a:t>5 is </a:t>
            </a:r>
            <a:r>
              <a:rPr dirty="0" sz="3200" spc="-5">
                <a:latin typeface="Calibri"/>
                <a:cs typeface="Calibri"/>
              </a:rPr>
              <a:t>multiplied </a:t>
            </a:r>
            <a:r>
              <a:rPr dirty="0" sz="3200" spc="-10">
                <a:latin typeface="Calibri"/>
                <a:cs typeface="Calibri"/>
              </a:rPr>
              <a:t>by </a:t>
            </a:r>
            <a:r>
              <a:rPr dirty="0" sz="3200" spc="-5">
                <a:latin typeface="Calibri"/>
                <a:cs typeface="Calibri"/>
              </a:rPr>
              <a:t>7. The </a:t>
            </a:r>
            <a:r>
              <a:rPr dirty="0" sz="3200" spc="-20">
                <a:latin typeface="Calibri"/>
                <a:cs typeface="Calibri"/>
              </a:rPr>
              <a:t>numerator  </a:t>
            </a:r>
            <a:r>
              <a:rPr dirty="0" sz="3200" spc="-5">
                <a:latin typeface="Calibri"/>
                <a:cs typeface="Calibri"/>
              </a:rPr>
              <a:t>has </a:t>
            </a:r>
            <a:r>
              <a:rPr dirty="0" sz="3200" spc="-20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be multiplied </a:t>
            </a:r>
            <a:r>
              <a:rPr dirty="0" sz="3200" spc="-10">
                <a:latin typeface="Calibri"/>
                <a:cs typeface="Calibri"/>
              </a:rPr>
              <a:t>by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same</a:t>
            </a:r>
            <a:r>
              <a:rPr dirty="0" sz="3200" spc="8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value.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5"/>
              </a:spcBef>
              <a:buSzPct val="13617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350" spc="30">
                <a:latin typeface="Cambria Math"/>
                <a:cs typeface="Cambria Math"/>
              </a:rPr>
              <a:t>2×7 </a:t>
            </a:r>
            <a:r>
              <a:rPr dirty="0" baseline="-32118" sz="4800">
                <a:latin typeface="Cambria Math"/>
                <a:cs typeface="Cambria Math"/>
              </a:rPr>
              <a:t>=</a:t>
            </a:r>
            <a:r>
              <a:rPr dirty="0" baseline="-32118" sz="4800" spc="-75">
                <a:latin typeface="Cambria Math"/>
                <a:cs typeface="Cambria Math"/>
              </a:rPr>
              <a:t> </a:t>
            </a:r>
            <a:r>
              <a:rPr dirty="0" sz="2350" spc="50">
                <a:latin typeface="Cambria Math"/>
                <a:cs typeface="Cambria Math"/>
              </a:rPr>
              <a:t>14</a:t>
            </a:r>
            <a:endParaRPr sz="2350">
              <a:latin typeface="Cambria Math"/>
              <a:cs typeface="Cambria Math"/>
            </a:endParaRPr>
          </a:p>
          <a:p>
            <a:pPr marL="355600">
              <a:lnSpc>
                <a:spcPct val="100000"/>
              </a:lnSpc>
              <a:spcBef>
                <a:spcPts val="495"/>
              </a:spcBef>
              <a:tabLst>
                <a:tab pos="1438910" algn="l"/>
              </a:tabLst>
            </a:pPr>
            <a:r>
              <a:rPr dirty="0" sz="2350" spc="30">
                <a:latin typeface="Cambria Math"/>
                <a:cs typeface="Cambria Math"/>
              </a:rPr>
              <a:t>5×7	</a:t>
            </a:r>
            <a:r>
              <a:rPr dirty="0" sz="2350" spc="50">
                <a:latin typeface="Cambria Math"/>
                <a:cs typeface="Cambria Math"/>
              </a:rPr>
              <a:t>35</a:t>
            </a:r>
            <a:endParaRPr sz="2350">
              <a:latin typeface="Cambria Math"/>
              <a:cs typeface="Cambria Math"/>
            </a:endParaRPr>
          </a:p>
          <a:p>
            <a:pPr marL="355600" marR="5080" indent="-342900">
              <a:lnSpc>
                <a:spcPct val="100000"/>
              </a:lnSpc>
              <a:spcBef>
                <a:spcPts val="1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45">
                <a:latin typeface="Calibri"/>
                <a:cs typeface="Calibri"/>
              </a:rPr>
              <a:t>To </a:t>
            </a:r>
            <a:r>
              <a:rPr dirty="0" sz="3200" spc="-15">
                <a:latin typeface="Calibri"/>
                <a:cs typeface="Calibri"/>
              </a:rPr>
              <a:t>get </a:t>
            </a:r>
            <a:r>
              <a:rPr dirty="0" sz="3200">
                <a:latin typeface="Calibri"/>
                <a:cs typeface="Calibri"/>
              </a:rPr>
              <a:t>35, 7 is </a:t>
            </a:r>
            <a:r>
              <a:rPr dirty="0" sz="3200" spc="-5">
                <a:latin typeface="Calibri"/>
                <a:cs typeface="Calibri"/>
              </a:rPr>
              <a:t>multiplied </a:t>
            </a:r>
            <a:r>
              <a:rPr dirty="0" sz="3200" spc="-10">
                <a:latin typeface="Calibri"/>
                <a:cs typeface="Calibri"/>
              </a:rPr>
              <a:t>by </a:t>
            </a:r>
            <a:r>
              <a:rPr dirty="0" sz="3200">
                <a:latin typeface="Calibri"/>
                <a:cs typeface="Calibri"/>
              </a:rPr>
              <a:t>5. </a:t>
            </a: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20">
                <a:latin typeface="Calibri"/>
                <a:cs typeface="Calibri"/>
              </a:rPr>
              <a:t>numerator  </a:t>
            </a:r>
            <a:r>
              <a:rPr dirty="0" sz="3200" spc="-5">
                <a:latin typeface="Calibri"/>
                <a:cs typeface="Calibri"/>
              </a:rPr>
              <a:t>has </a:t>
            </a:r>
            <a:r>
              <a:rPr dirty="0" sz="3200" spc="-20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be </a:t>
            </a:r>
            <a:r>
              <a:rPr dirty="0" sz="3200" spc="-5">
                <a:latin typeface="Calibri"/>
                <a:cs typeface="Calibri"/>
              </a:rPr>
              <a:t>multiplied </a:t>
            </a:r>
            <a:r>
              <a:rPr dirty="0" sz="3200" spc="-10">
                <a:latin typeface="Calibri"/>
                <a:cs typeface="Calibri"/>
              </a:rPr>
              <a:t>by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same</a:t>
            </a:r>
            <a:r>
              <a:rPr dirty="0" sz="3200" spc="4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value.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10"/>
              </a:spcBef>
              <a:buSzPct val="13617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350" spc="30">
                <a:latin typeface="Cambria Math"/>
                <a:cs typeface="Cambria Math"/>
              </a:rPr>
              <a:t>3×5 </a:t>
            </a:r>
            <a:r>
              <a:rPr dirty="0" baseline="-32118" sz="4800">
                <a:latin typeface="Cambria Math"/>
                <a:cs typeface="Cambria Math"/>
              </a:rPr>
              <a:t>=</a:t>
            </a:r>
            <a:r>
              <a:rPr dirty="0" baseline="-32118" sz="4800" spc="-75">
                <a:latin typeface="Cambria Math"/>
                <a:cs typeface="Cambria Math"/>
              </a:rPr>
              <a:t> </a:t>
            </a:r>
            <a:r>
              <a:rPr dirty="0" sz="2350" spc="50">
                <a:latin typeface="Cambria Math"/>
                <a:cs typeface="Cambria Math"/>
              </a:rPr>
              <a:t>15</a:t>
            </a:r>
            <a:endParaRPr sz="2350">
              <a:latin typeface="Cambria Math"/>
              <a:cs typeface="Cambria Math"/>
            </a:endParaRPr>
          </a:p>
          <a:p>
            <a:pPr marL="355600">
              <a:lnSpc>
                <a:spcPct val="100000"/>
              </a:lnSpc>
              <a:spcBef>
                <a:spcPts val="490"/>
              </a:spcBef>
              <a:tabLst>
                <a:tab pos="1438910" algn="l"/>
              </a:tabLst>
            </a:pPr>
            <a:r>
              <a:rPr dirty="0" sz="2350" spc="30">
                <a:latin typeface="Cambria Math"/>
                <a:cs typeface="Cambria Math"/>
              </a:rPr>
              <a:t>7×5	</a:t>
            </a:r>
            <a:r>
              <a:rPr dirty="0" sz="2350" spc="50">
                <a:latin typeface="Cambria Math"/>
                <a:cs typeface="Cambria Math"/>
              </a:rPr>
              <a:t>35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975104" y="5042153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67405" y="461594"/>
            <a:ext cx="340804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5"/>
              <a:t>Example </a:t>
            </a:r>
            <a:r>
              <a:rPr dirty="0" spc="-25"/>
              <a:t>Part</a:t>
            </a:r>
            <a:r>
              <a:rPr dirty="0" spc="-55"/>
              <a:t> </a:t>
            </a:r>
            <a:r>
              <a:rPr dirty="0"/>
              <a:t>3</a:t>
            </a:r>
          </a:p>
        </p:txBody>
      </p:sp>
      <p:sp>
        <p:nvSpPr>
          <p:cNvPr id="3" name="object 3"/>
          <p:cNvSpPr/>
          <p:nvPr/>
        </p:nvSpPr>
        <p:spPr>
          <a:xfrm>
            <a:off x="891539" y="3236214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717548" y="3236214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590800" y="3236214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35940" y="1607642"/>
            <a:ext cx="7179309" cy="31102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Now </a:t>
            </a:r>
            <a:r>
              <a:rPr dirty="0" sz="3200" spc="-15">
                <a:latin typeface="Calibri"/>
                <a:cs typeface="Calibri"/>
              </a:rPr>
              <a:t>we </a:t>
            </a:r>
            <a:r>
              <a:rPr dirty="0" sz="3200" spc="-10">
                <a:latin typeface="Calibri"/>
                <a:cs typeface="Calibri"/>
              </a:rPr>
              <a:t>can </a:t>
            </a:r>
            <a:r>
              <a:rPr dirty="0" sz="3200">
                <a:latin typeface="Calibri"/>
                <a:cs typeface="Calibri"/>
              </a:rPr>
              <a:t>add the </a:t>
            </a:r>
            <a:r>
              <a:rPr dirty="0" sz="3200" spc="-10">
                <a:latin typeface="Calibri"/>
                <a:cs typeface="Calibri"/>
              </a:rPr>
              <a:t>fractions</a:t>
            </a:r>
            <a:r>
              <a:rPr dirty="0" sz="3200" spc="-2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together: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41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SzPct val="13617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350" spc="50">
                <a:latin typeface="Cambria Math"/>
                <a:cs typeface="Cambria Math"/>
              </a:rPr>
              <a:t>14 </a:t>
            </a:r>
            <a:r>
              <a:rPr dirty="0" baseline="-32118" sz="4800">
                <a:latin typeface="Cambria Math"/>
                <a:cs typeface="Cambria Math"/>
              </a:rPr>
              <a:t>+ </a:t>
            </a:r>
            <a:r>
              <a:rPr dirty="0" sz="2350" spc="50">
                <a:latin typeface="Cambria Math"/>
                <a:cs typeface="Cambria Math"/>
              </a:rPr>
              <a:t>15 </a:t>
            </a:r>
            <a:r>
              <a:rPr dirty="0" baseline="-32118" sz="4800">
                <a:latin typeface="Cambria Math"/>
                <a:cs typeface="Cambria Math"/>
              </a:rPr>
              <a:t>=</a:t>
            </a:r>
            <a:r>
              <a:rPr dirty="0" baseline="-32118" sz="4800" spc="97">
                <a:latin typeface="Cambria Math"/>
                <a:cs typeface="Cambria Math"/>
              </a:rPr>
              <a:t> </a:t>
            </a:r>
            <a:r>
              <a:rPr dirty="0" sz="2350" spc="20">
                <a:latin typeface="Cambria Math"/>
                <a:cs typeface="Cambria Math"/>
              </a:rPr>
              <a:t>29</a:t>
            </a:r>
            <a:endParaRPr sz="2350">
              <a:latin typeface="Cambria Math"/>
              <a:cs typeface="Cambria Math"/>
            </a:endParaRPr>
          </a:p>
          <a:p>
            <a:pPr marL="355600">
              <a:lnSpc>
                <a:spcPct val="100000"/>
              </a:lnSpc>
              <a:spcBef>
                <a:spcPts val="489"/>
              </a:spcBef>
              <a:tabLst>
                <a:tab pos="1181735" algn="l"/>
                <a:tab pos="2054860" algn="l"/>
              </a:tabLst>
            </a:pPr>
            <a:r>
              <a:rPr dirty="0" sz="2350" spc="50">
                <a:latin typeface="Cambria Math"/>
                <a:cs typeface="Cambria Math"/>
              </a:rPr>
              <a:t>35	35	35</a:t>
            </a:r>
            <a:endParaRPr sz="235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Subtraction </a:t>
            </a:r>
            <a:r>
              <a:rPr dirty="0" sz="3200">
                <a:latin typeface="Calibri"/>
                <a:cs typeface="Calibri"/>
              </a:rPr>
              <a:t>also </a:t>
            </a:r>
            <a:r>
              <a:rPr dirty="0" sz="3200" spc="-10">
                <a:latin typeface="Calibri"/>
                <a:cs typeface="Calibri"/>
              </a:rPr>
              <a:t>requires </a:t>
            </a:r>
            <a:r>
              <a:rPr dirty="0" sz="3200" spc="-5">
                <a:latin typeface="Calibri"/>
                <a:cs typeface="Calibri"/>
              </a:rPr>
              <a:t>finding </a:t>
            </a:r>
            <a:r>
              <a:rPr dirty="0" sz="3200">
                <a:latin typeface="Calibri"/>
                <a:cs typeface="Calibri"/>
              </a:rPr>
              <a:t>the</a:t>
            </a:r>
            <a:r>
              <a:rPr dirty="0" sz="3200" spc="-10">
                <a:latin typeface="Calibri"/>
                <a:cs typeface="Calibri"/>
              </a:rPr>
              <a:t> </a:t>
            </a:r>
            <a:r>
              <a:rPr dirty="0" sz="3200" spc="-30">
                <a:latin typeface="Calibri"/>
                <a:cs typeface="Calibri"/>
              </a:rPr>
              <a:t>LCD.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91664" y="461594"/>
            <a:ext cx="536892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Adding </a:t>
            </a:r>
            <a:r>
              <a:rPr dirty="0" spc="-20"/>
              <a:t>Mixed</a:t>
            </a:r>
            <a:r>
              <a:rPr dirty="0" spc="-45"/>
              <a:t> </a:t>
            </a:r>
            <a:r>
              <a:rPr dirty="0" spc="-10"/>
              <a:t>Numbers</a:t>
            </a:r>
          </a:p>
        </p:txBody>
      </p:sp>
      <p:sp>
        <p:nvSpPr>
          <p:cNvPr id="3" name="object 3"/>
          <p:cNvSpPr/>
          <p:nvPr/>
        </p:nvSpPr>
        <p:spPr>
          <a:xfrm>
            <a:off x="1184147" y="3714750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133600" y="3714750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127248" y="3714750"/>
            <a:ext cx="172720" cy="0"/>
          </a:xfrm>
          <a:custGeom>
            <a:avLst/>
            <a:gdLst/>
            <a:ahLst/>
            <a:cxnLst/>
            <a:rect l="l" t="t" r="r" b="b"/>
            <a:pathLst>
              <a:path w="172720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35940" y="1607642"/>
            <a:ext cx="7829550" cy="40767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20701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Sometimes </a:t>
            </a:r>
            <a:r>
              <a:rPr dirty="0" sz="3200">
                <a:latin typeface="Calibri"/>
                <a:cs typeface="Calibri"/>
              </a:rPr>
              <a:t>when </a:t>
            </a:r>
            <a:r>
              <a:rPr dirty="0" sz="3200" spc="-15">
                <a:latin typeface="Calibri"/>
                <a:cs typeface="Calibri"/>
              </a:rPr>
              <a:t>mixed numbers are </a:t>
            </a:r>
            <a:r>
              <a:rPr dirty="0" sz="3200">
                <a:latin typeface="Calibri"/>
                <a:cs typeface="Calibri"/>
              </a:rPr>
              <a:t>added  an </a:t>
            </a:r>
            <a:r>
              <a:rPr dirty="0" sz="3200" spc="-10">
                <a:latin typeface="Calibri"/>
                <a:cs typeface="Calibri"/>
              </a:rPr>
              <a:t>improper fraction </a:t>
            </a:r>
            <a:r>
              <a:rPr dirty="0" sz="3200">
                <a:latin typeface="Calibri"/>
                <a:cs typeface="Calibri"/>
              </a:rPr>
              <a:t>will </a:t>
            </a:r>
            <a:r>
              <a:rPr dirty="0" sz="3200" spc="-5">
                <a:latin typeface="Calibri"/>
                <a:cs typeface="Calibri"/>
              </a:rPr>
              <a:t>be </a:t>
            </a:r>
            <a:r>
              <a:rPr dirty="0" sz="3200">
                <a:latin typeface="Calibri"/>
                <a:cs typeface="Calibri"/>
              </a:rPr>
              <a:t>in the</a:t>
            </a:r>
            <a:r>
              <a:rPr dirty="0" sz="3200" spc="1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result.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ts val="3150"/>
              </a:lnSpc>
              <a:spcBef>
                <a:spcPts val="28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mbria Math"/>
                <a:cs typeface="Cambria Math"/>
              </a:rPr>
              <a:t>2 </a:t>
            </a:r>
            <a:r>
              <a:rPr dirty="0" baseline="43735" sz="3525" spc="75">
                <a:latin typeface="Cambria Math"/>
                <a:cs typeface="Cambria Math"/>
              </a:rPr>
              <a:t>3 </a:t>
            </a:r>
            <a:r>
              <a:rPr dirty="0" sz="3200">
                <a:latin typeface="Cambria Math"/>
                <a:cs typeface="Cambria Math"/>
              </a:rPr>
              <a:t>+ 4 </a:t>
            </a:r>
            <a:r>
              <a:rPr dirty="0" baseline="43735" sz="3525" spc="75">
                <a:latin typeface="Cambria Math"/>
                <a:cs typeface="Cambria Math"/>
              </a:rPr>
              <a:t>4 </a:t>
            </a:r>
            <a:r>
              <a:rPr dirty="0" sz="3200">
                <a:latin typeface="Cambria Math"/>
                <a:cs typeface="Cambria Math"/>
              </a:rPr>
              <a:t>= 6</a:t>
            </a:r>
            <a:r>
              <a:rPr dirty="0" sz="3200" spc="-459">
                <a:latin typeface="Cambria Math"/>
                <a:cs typeface="Cambria Math"/>
              </a:rPr>
              <a:t> </a:t>
            </a:r>
            <a:r>
              <a:rPr dirty="0" baseline="43735" sz="3525" spc="75">
                <a:latin typeface="Cambria Math"/>
                <a:cs typeface="Cambria Math"/>
              </a:rPr>
              <a:t>7</a:t>
            </a:r>
            <a:endParaRPr baseline="43735" sz="3525">
              <a:latin typeface="Cambria Math"/>
              <a:cs typeface="Cambria Math"/>
            </a:endParaRPr>
          </a:p>
          <a:p>
            <a:pPr marL="648335">
              <a:lnSpc>
                <a:spcPts val="2130"/>
              </a:lnSpc>
              <a:tabLst>
                <a:tab pos="1597660" algn="l"/>
                <a:tab pos="2591435" algn="l"/>
              </a:tabLst>
            </a:pPr>
            <a:r>
              <a:rPr dirty="0" sz="2350" spc="50">
                <a:latin typeface="Cambria Math"/>
                <a:cs typeface="Cambria Math"/>
              </a:rPr>
              <a:t>5	5	5</a:t>
            </a:r>
            <a:endParaRPr sz="235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16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5">
                <a:latin typeface="Calibri"/>
                <a:cs typeface="Calibri"/>
              </a:rPr>
              <a:t>Recall </a:t>
            </a:r>
            <a:r>
              <a:rPr dirty="0" sz="3200" spc="-5">
                <a:latin typeface="Calibri"/>
                <a:cs typeface="Calibri"/>
              </a:rPr>
              <a:t>how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 spc="-15">
                <a:latin typeface="Calibri"/>
                <a:cs typeface="Calibri"/>
              </a:rPr>
              <a:t>convert </a:t>
            </a:r>
            <a:r>
              <a:rPr dirty="0" sz="3200" spc="-10">
                <a:latin typeface="Calibri"/>
                <a:cs typeface="Calibri"/>
              </a:rPr>
              <a:t>improper fractions </a:t>
            </a:r>
            <a:r>
              <a:rPr dirty="0" sz="3200" spc="-20">
                <a:latin typeface="Calibri"/>
                <a:cs typeface="Calibri"/>
              </a:rPr>
              <a:t>into  mixed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numbers.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79470" y="461594"/>
            <a:ext cx="238633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Continued</a:t>
            </a:r>
          </a:p>
        </p:txBody>
      </p:sp>
      <p:sp>
        <p:nvSpPr>
          <p:cNvPr id="3" name="object 3"/>
          <p:cNvSpPr/>
          <p:nvPr/>
        </p:nvSpPr>
        <p:spPr>
          <a:xfrm>
            <a:off x="891539" y="2015489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885188" y="2015489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184147" y="5090921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35940" y="1711274"/>
            <a:ext cx="7722234" cy="37725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ts val="3150"/>
              </a:lnSpc>
              <a:spcBef>
                <a:spcPts val="105"/>
              </a:spcBef>
              <a:buSzPct val="13617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baseline="43735" sz="3525" spc="75">
                <a:latin typeface="Cambria Math"/>
                <a:cs typeface="Cambria Math"/>
              </a:rPr>
              <a:t>7 </a:t>
            </a:r>
            <a:r>
              <a:rPr dirty="0" sz="3200">
                <a:latin typeface="Cambria Math"/>
                <a:cs typeface="Cambria Math"/>
              </a:rPr>
              <a:t>= 1</a:t>
            </a:r>
            <a:r>
              <a:rPr dirty="0" sz="3200" spc="-254">
                <a:latin typeface="Cambria Math"/>
                <a:cs typeface="Cambria Math"/>
              </a:rPr>
              <a:t> </a:t>
            </a:r>
            <a:r>
              <a:rPr dirty="0" baseline="43735" sz="3525" spc="75">
                <a:latin typeface="Cambria Math"/>
                <a:cs typeface="Cambria Math"/>
              </a:rPr>
              <a:t>2</a:t>
            </a:r>
            <a:endParaRPr baseline="43735" sz="3525">
              <a:latin typeface="Cambria Math"/>
              <a:cs typeface="Cambria Math"/>
            </a:endParaRPr>
          </a:p>
          <a:p>
            <a:pPr marL="355600">
              <a:lnSpc>
                <a:spcPts val="2130"/>
              </a:lnSpc>
              <a:tabLst>
                <a:tab pos="1349375" algn="l"/>
              </a:tabLst>
            </a:pPr>
            <a:r>
              <a:rPr dirty="0" sz="2350" spc="50">
                <a:latin typeface="Cambria Math"/>
                <a:cs typeface="Cambria Math"/>
              </a:rPr>
              <a:t>5	5</a:t>
            </a:r>
            <a:endParaRPr sz="235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16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60">
                <a:latin typeface="Calibri"/>
                <a:cs typeface="Calibri"/>
              </a:rPr>
              <a:t>We </a:t>
            </a:r>
            <a:r>
              <a:rPr dirty="0" sz="3200" spc="-5">
                <a:latin typeface="Calibri"/>
                <a:cs typeface="Calibri"/>
              </a:rPr>
              <a:t>increase </a:t>
            </a:r>
            <a:r>
              <a:rPr dirty="0" sz="3200">
                <a:latin typeface="Calibri"/>
                <a:cs typeface="Calibri"/>
              </a:rPr>
              <a:t>the whole </a:t>
            </a:r>
            <a:r>
              <a:rPr dirty="0" sz="3200" spc="-5">
                <a:latin typeface="Calibri"/>
                <a:cs typeface="Calibri"/>
              </a:rPr>
              <a:t>number </a:t>
            </a:r>
            <a:r>
              <a:rPr dirty="0" sz="3200">
                <a:latin typeface="Calibri"/>
                <a:cs typeface="Calibri"/>
              </a:rPr>
              <a:t>of our </a:t>
            </a:r>
            <a:r>
              <a:rPr dirty="0" sz="3200" spc="-20">
                <a:latin typeface="Calibri"/>
                <a:cs typeface="Calibri"/>
              </a:rPr>
              <a:t>mixed  </a:t>
            </a:r>
            <a:r>
              <a:rPr dirty="0" sz="3200" spc="-5">
                <a:latin typeface="Calibri"/>
                <a:cs typeface="Calibri"/>
              </a:rPr>
              <a:t>number </a:t>
            </a:r>
            <a:r>
              <a:rPr dirty="0" sz="3200" spc="-10">
                <a:latin typeface="Calibri"/>
                <a:cs typeface="Calibri"/>
              </a:rPr>
              <a:t>by </a:t>
            </a:r>
            <a:r>
              <a:rPr dirty="0" sz="3200" spc="-5">
                <a:latin typeface="Calibri"/>
                <a:cs typeface="Calibri"/>
              </a:rPr>
              <a:t>one </a:t>
            </a:r>
            <a:r>
              <a:rPr dirty="0" sz="3200">
                <a:latin typeface="Calibri"/>
                <a:cs typeface="Calibri"/>
              </a:rPr>
              <a:t>and </a:t>
            </a:r>
            <a:r>
              <a:rPr dirty="0" sz="3200" spc="-30">
                <a:latin typeface="Calibri"/>
                <a:cs typeface="Calibri"/>
              </a:rPr>
              <a:t>keep </a:t>
            </a:r>
            <a:r>
              <a:rPr dirty="0" sz="3200" spc="-5">
                <a:latin typeface="Calibri"/>
                <a:cs typeface="Calibri"/>
              </a:rPr>
              <a:t>the new</a:t>
            </a:r>
            <a:r>
              <a:rPr dirty="0" sz="3200" spc="4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fraction.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ts val="3150"/>
              </a:lnSpc>
              <a:spcBef>
                <a:spcPts val="285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mbria Math"/>
                <a:cs typeface="Cambria Math"/>
              </a:rPr>
              <a:t>6 </a:t>
            </a:r>
            <a:r>
              <a:rPr dirty="0" baseline="43735" sz="3525" spc="75">
                <a:latin typeface="Cambria Math"/>
                <a:cs typeface="Cambria Math"/>
              </a:rPr>
              <a:t>7 </a:t>
            </a:r>
            <a:r>
              <a:rPr dirty="0" sz="3200">
                <a:latin typeface="Cambria Math"/>
                <a:cs typeface="Cambria Math"/>
              </a:rPr>
              <a:t>= 7</a:t>
            </a:r>
            <a:r>
              <a:rPr dirty="0" sz="3200" spc="-430">
                <a:latin typeface="Cambria Math"/>
                <a:cs typeface="Cambria Math"/>
              </a:rPr>
              <a:t> </a:t>
            </a:r>
            <a:r>
              <a:rPr dirty="0" baseline="43735" sz="3525" spc="75">
                <a:latin typeface="Cambria Math"/>
                <a:cs typeface="Cambria Math"/>
              </a:rPr>
              <a:t>2</a:t>
            </a:r>
            <a:endParaRPr baseline="43735" sz="3525">
              <a:latin typeface="Cambria Math"/>
              <a:cs typeface="Cambria Math"/>
            </a:endParaRPr>
          </a:p>
          <a:p>
            <a:pPr marL="648335">
              <a:lnSpc>
                <a:spcPts val="2130"/>
              </a:lnSpc>
              <a:tabLst>
                <a:tab pos="1641475" algn="l"/>
              </a:tabLst>
            </a:pPr>
            <a:r>
              <a:rPr dirty="0" sz="2350" spc="50">
                <a:latin typeface="Cambria Math"/>
                <a:cs typeface="Cambria Math"/>
              </a:rPr>
              <a:t>5	5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177795" y="5090921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3316" y="461594"/>
            <a:ext cx="636079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Subtracting </a:t>
            </a:r>
            <a:r>
              <a:rPr dirty="0" spc="-25"/>
              <a:t>Mixed</a:t>
            </a:r>
            <a:r>
              <a:rPr dirty="0" spc="-10"/>
              <a:t> Numbers</a:t>
            </a:r>
          </a:p>
        </p:txBody>
      </p:sp>
      <p:sp>
        <p:nvSpPr>
          <p:cNvPr id="3" name="object 3"/>
          <p:cNvSpPr/>
          <p:nvPr/>
        </p:nvSpPr>
        <p:spPr>
          <a:xfrm>
            <a:off x="1184147" y="4007358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133600" y="4007358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35940" y="1558874"/>
            <a:ext cx="7665084" cy="4269105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355600" marR="5080" indent="-342900">
              <a:lnSpc>
                <a:spcPts val="3460"/>
              </a:lnSpc>
              <a:spcBef>
                <a:spcPts val="53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Sometimes </a:t>
            </a:r>
            <a:r>
              <a:rPr dirty="0" sz="3200">
                <a:latin typeface="Calibri"/>
                <a:cs typeface="Calibri"/>
              </a:rPr>
              <a:t>when </a:t>
            </a:r>
            <a:r>
              <a:rPr dirty="0" sz="3200" spc="-15">
                <a:latin typeface="Calibri"/>
                <a:cs typeface="Calibri"/>
              </a:rPr>
              <a:t>mixed numbers are  subtracted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second fraction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15">
                <a:latin typeface="Calibri"/>
                <a:cs typeface="Calibri"/>
              </a:rPr>
              <a:t>larger </a:t>
            </a:r>
            <a:r>
              <a:rPr dirty="0" sz="3200">
                <a:latin typeface="Calibri"/>
                <a:cs typeface="Calibri"/>
              </a:rPr>
              <a:t>than  the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sz="3200" spc="-25">
                <a:latin typeface="Calibri"/>
                <a:cs typeface="Calibri"/>
              </a:rPr>
              <a:t>first.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ts val="3150"/>
              </a:lnSpc>
              <a:spcBef>
                <a:spcPts val="23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mbria Math"/>
                <a:cs typeface="Cambria Math"/>
              </a:rPr>
              <a:t>6 </a:t>
            </a:r>
            <a:r>
              <a:rPr dirty="0" baseline="43735" sz="3525" spc="75">
                <a:latin typeface="Cambria Math"/>
                <a:cs typeface="Cambria Math"/>
              </a:rPr>
              <a:t>1 </a:t>
            </a:r>
            <a:r>
              <a:rPr dirty="0" sz="3200">
                <a:latin typeface="Cambria Math"/>
                <a:cs typeface="Cambria Math"/>
              </a:rPr>
              <a:t>− 2 </a:t>
            </a:r>
            <a:r>
              <a:rPr dirty="0" baseline="43735" sz="3525" spc="75">
                <a:latin typeface="Cambria Math"/>
                <a:cs typeface="Cambria Math"/>
              </a:rPr>
              <a:t>3</a:t>
            </a:r>
            <a:r>
              <a:rPr dirty="0" baseline="43735" sz="3525" spc="217">
                <a:latin typeface="Cambria Math"/>
                <a:cs typeface="Cambria Math"/>
              </a:rPr>
              <a:t> </a:t>
            </a:r>
            <a:r>
              <a:rPr dirty="0" sz="3200">
                <a:latin typeface="Cambria Math"/>
                <a:cs typeface="Cambria Math"/>
              </a:rPr>
              <a:t>=</a:t>
            </a:r>
            <a:endParaRPr sz="3200">
              <a:latin typeface="Cambria Math"/>
              <a:cs typeface="Cambria Math"/>
            </a:endParaRPr>
          </a:p>
          <a:p>
            <a:pPr marL="648335">
              <a:lnSpc>
                <a:spcPts val="2130"/>
              </a:lnSpc>
              <a:tabLst>
                <a:tab pos="1597660" algn="l"/>
              </a:tabLst>
            </a:pPr>
            <a:r>
              <a:rPr dirty="0" sz="2350" spc="50">
                <a:latin typeface="Cambria Math"/>
                <a:cs typeface="Cambria Math"/>
              </a:rPr>
              <a:t>4	4</a:t>
            </a:r>
            <a:endParaRPr sz="2350">
              <a:latin typeface="Cambria Math"/>
              <a:cs typeface="Cambria Math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800">
              <a:latin typeface="Times New Roman"/>
              <a:cs typeface="Times New Roman"/>
            </a:endParaRPr>
          </a:p>
          <a:p>
            <a:pPr marL="355600" marR="280670" indent="-342900">
              <a:lnSpc>
                <a:spcPts val="346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45">
                <a:latin typeface="Calibri"/>
                <a:cs typeface="Calibri"/>
              </a:rPr>
              <a:t>To </a:t>
            </a:r>
            <a:r>
              <a:rPr dirty="0" sz="3200" spc="-15">
                <a:latin typeface="Calibri"/>
                <a:cs typeface="Calibri"/>
              </a:rPr>
              <a:t>avoid </a:t>
            </a:r>
            <a:r>
              <a:rPr dirty="0" sz="3200" spc="-10">
                <a:latin typeface="Calibri"/>
                <a:cs typeface="Calibri"/>
              </a:rPr>
              <a:t>complications, </a:t>
            </a:r>
            <a:r>
              <a:rPr dirty="0" sz="3200">
                <a:latin typeface="Calibri"/>
                <a:cs typeface="Calibri"/>
              </a:rPr>
              <a:t>1 will </a:t>
            </a:r>
            <a:r>
              <a:rPr dirty="0" sz="3200" spc="-5">
                <a:latin typeface="Calibri"/>
                <a:cs typeface="Calibri"/>
              </a:rPr>
              <a:t>be </a:t>
            </a:r>
            <a:r>
              <a:rPr dirty="0" sz="3200" spc="-15">
                <a:latin typeface="Calibri"/>
                <a:cs typeface="Calibri"/>
              </a:rPr>
              <a:t>borrowed  from </a:t>
            </a:r>
            <a:r>
              <a:rPr dirty="0" sz="3200" spc="-10">
                <a:latin typeface="Calibri"/>
                <a:cs typeface="Calibri"/>
              </a:rPr>
              <a:t>the </a:t>
            </a:r>
            <a:r>
              <a:rPr dirty="0" sz="3200">
                <a:latin typeface="Calibri"/>
                <a:cs typeface="Calibri"/>
              </a:rPr>
              <a:t>whole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spc="-50">
                <a:latin typeface="Calibri"/>
                <a:cs typeface="Calibri"/>
              </a:rPr>
              <a:t>number.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79470" y="461594"/>
            <a:ext cx="238633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Continued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42713" y="2025218"/>
            <a:ext cx="198120" cy="3829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50" spc="50">
                <a:latin typeface="Cambria Math"/>
                <a:cs typeface="Cambria Math"/>
              </a:rPr>
              <a:t>4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954523" y="2015489"/>
            <a:ext cx="172720" cy="0"/>
          </a:xfrm>
          <a:custGeom>
            <a:avLst/>
            <a:gdLst/>
            <a:ahLst/>
            <a:cxnLst/>
            <a:rect l="l" t="t" r="r" b="b"/>
            <a:pathLst>
              <a:path w="172720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35940" y="1711274"/>
            <a:ext cx="7890509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20">
                <a:latin typeface="Calibri"/>
                <a:cs typeface="Calibri"/>
              </a:rPr>
              <a:t>For </a:t>
            </a: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15">
                <a:latin typeface="Calibri"/>
                <a:cs typeface="Calibri"/>
              </a:rPr>
              <a:t>mixed </a:t>
            </a:r>
            <a:r>
              <a:rPr dirty="0" sz="3200" spc="-5">
                <a:latin typeface="Calibri"/>
                <a:cs typeface="Calibri"/>
              </a:rPr>
              <a:t>number </a:t>
            </a:r>
            <a:r>
              <a:rPr dirty="0" sz="3200">
                <a:latin typeface="Cambria Math"/>
                <a:cs typeface="Cambria Math"/>
              </a:rPr>
              <a:t>6 </a:t>
            </a:r>
            <a:r>
              <a:rPr dirty="0" baseline="43735" sz="3525" spc="37">
                <a:latin typeface="Cambria Math"/>
                <a:cs typeface="Cambria Math"/>
              </a:rPr>
              <a:t>1</a:t>
            </a:r>
            <a:r>
              <a:rPr dirty="0" sz="3200" spc="25">
                <a:latin typeface="Calibri"/>
                <a:cs typeface="Calibri"/>
              </a:rPr>
              <a:t>, </a:t>
            </a:r>
            <a:r>
              <a:rPr dirty="0" sz="3200">
                <a:latin typeface="Calibri"/>
                <a:cs typeface="Calibri"/>
              </a:rPr>
              <a:t>1 </a:t>
            </a:r>
            <a:r>
              <a:rPr dirty="0" sz="3200" spc="-5">
                <a:latin typeface="Calibri"/>
                <a:cs typeface="Calibri"/>
              </a:rPr>
              <a:t>will </a:t>
            </a:r>
            <a:r>
              <a:rPr dirty="0" sz="3200">
                <a:latin typeface="Calibri"/>
                <a:cs typeface="Calibri"/>
              </a:rPr>
              <a:t>be</a:t>
            </a:r>
            <a:r>
              <a:rPr dirty="0" sz="3200" spc="-150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borrowed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8839" y="2295270"/>
            <a:ext cx="1867535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15">
                <a:latin typeface="Calibri"/>
                <a:cs typeface="Calibri"/>
              </a:rPr>
              <a:t>from </a:t>
            </a:r>
            <a:r>
              <a:rPr dirty="0" sz="3200" spc="-5">
                <a:latin typeface="Calibri"/>
                <a:cs typeface="Calibri"/>
              </a:rPr>
              <a:t>the</a:t>
            </a:r>
            <a:r>
              <a:rPr dirty="0" sz="3200" spc="-8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6.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3023692"/>
            <a:ext cx="3983990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Remember that </a:t>
            </a:r>
            <a:r>
              <a:rPr dirty="0" sz="3200">
                <a:latin typeface="Cambria Math"/>
                <a:cs typeface="Cambria Math"/>
              </a:rPr>
              <a:t>1 =</a:t>
            </a:r>
            <a:r>
              <a:rPr dirty="0" sz="3200" spc="325">
                <a:latin typeface="Cambria Math"/>
                <a:cs typeface="Cambria Math"/>
              </a:rPr>
              <a:t> </a:t>
            </a:r>
            <a:r>
              <a:rPr dirty="0" baseline="43735" sz="3525" spc="75">
                <a:latin typeface="Cambria Math"/>
                <a:cs typeface="Cambria Math"/>
              </a:rPr>
              <a:t>4</a:t>
            </a:r>
            <a:endParaRPr baseline="43735" sz="3525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334255" y="3327653"/>
            <a:ext cx="172720" cy="0"/>
          </a:xfrm>
          <a:custGeom>
            <a:avLst/>
            <a:gdLst/>
            <a:ahLst/>
            <a:cxnLst/>
            <a:rect l="l" t="t" r="r" b="b"/>
            <a:pathLst>
              <a:path w="172720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535940" y="3337940"/>
            <a:ext cx="4887595" cy="8826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r" marR="908685">
              <a:lnSpc>
                <a:spcPct val="100000"/>
              </a:lnSpc>
              <a:spcBef>
                <a:spcPts val="90"/>
              </a:spcBef>
            </a:pPr>
            <a:r>
              <a:rPr dirty="0" sz="2350" spc="50">
                <a:latin typeface="Cambria Math"/>
                <a:cs typeface="Cambria Math"/>
              </a:rPr>
              <a:t>4</a:t>
            </a:r>
            <a:endParaRPr sz="2350">
              <a:latin typeface="Cambria Math"/>
              <a:cs typeface="Cambria Math"/>
            </a:endParaRPr>
          </a:p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5">
                <a:latin typeface="Calibri"/>
                <a:cs typeface="Calibri"/>
              </a:rPr>
              <a:t>We </a:t>
            </a:r>
            <a:r>
              <a:rPr dirty="0" sz="3200">
                <a:latin typeface="Calibri"/>
                <a:cs typeface="Calibri"/>
              </a:rPr>
              <a:t>add </a:t>
            </a:r>
            <a:r>
              <a:rPr dirty="0" sz="3200" spc="-5">
                <a:latin typeface="Calibri"/>
                <a:cs typeface="Calibri"/>
              </a:rPr>
              <a:t>this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the</a:t>
            </a:r>
            <a:r>
              <a:rPr dirty="0" sz="3200" spc="5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fraction.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772411" y="4749546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535940" y="4445965"/>
            <a:ext cx="2415540" cy="6965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ts val="315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20">
                <a:latin typeface="Calibri"/>
                <a:cs typeface="Calibri"/>
              </a:rPr>
              <a:t>So, </a:t>
            </a:r>
            <a:r>
              <a:rPr dirty="0" sz="3200">
                <a:latin typeface="Cambria Math"/>
                <a:cs typeface="Cambria Math"/>
              </a:rPr>
              <a:t>6 </a:t>
            </a:r>
            <a:r>
              <a:rPr dirty="0" baseline="43735" sz="3525" spc="75">
                <a:latin typeface="Cambria Math"/>
                <a:cs typeface="Cambria Math"/>
              </a:rPr>
              <a:t>1 </a:t>
            </a:r>
            <a:r>
              <a:rPr dirty="0" sz="3200">
                <a:latin typeface="Cambria Math"/>
                <a:cs typeface="Cambria Math"/>
              </a:rPr>
              <a:t>= 5</a:t>
            </a:r>
            <a:r>
              <a:rPr dirty="0" sz="3200" spc="-490">
                <a:latin typeface="Cambria Math"/>
                <a:cs typeface="Cambria Math"/>
              </a:rPr>
              <a:t> </a:t>
            </a:r>
            <a:r>
              <a:rPr dirty="0" baseline="43735" sz="3525" spc="75">
                <a:latin typeface="Cambria Math"/>
                <a:cs typeface="Cambria Math"/>
              </a:rPr>
              <a:t>5</a:t>
            </a:r>
            <a:endParaRPr baseline="43735" sz="3525">
              <a:latin typeface="Cambria Math"/>
              <a:cs typeface="Cambria Math"/>
            </a:endParaRPr>
          </a:p>
          <a:p>
            <a:pPr marL="1236345">
              <a:lnSpc>
                <a:spcPts val="2130"/>
              </a:lnSpc>
              <a:tabLst>
                <a:tab pos="2230120" algn="l"/>
              </a:tabLst>
            </a:pPr>
            <a:r>
              <a:rPr dirty="0" sz="2350" spc="50">
                <a:latin typeface="Cambria Math"/>
                <a:cs typeface="Cambria Math"/>
              </a:rPr>
              <a:t>4</a:t>
            </a:r>
            <a:r>
              <a:rPr dirty="0" sz="2350" spc="50">
                <a:latin typeface="Cambria Math"/>
                <a:cs typeface="Cambria Math"/>
              </a:rPr>
              <a:t>	</a:t>
            </a:r>
            <a:r>
              <a:rPr dirty="0" sz="2350" spc="50">
                <a:latin typeface="Cambria Math"/>
                <a:cs typeface="Cambria Math"/>
              </a:rPr>
              <a:t>4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766060" y="4749546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24250" y="461594"/>
            <a:ext cx="209613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F</a:t>
            </a:r>
            <a:r>
              <a:rPr dirty="0" spc="-85"/>
              <a:t>r</a:t>
            </a:r>
            <a:r>
              <a:rPr dirty="0"/>
              <a:t>actions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8063230" cy="36360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Fractions </a:t>
            </a:r>
            <a:r>
              <a:rPr dirty="0" sz="3200" spc="-15">
                <a:latin typeface="Calibri"/>
                <a:cs typeface="Calibri"/>
              </a:rPr>
              <a:t>represent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number </a:t>
            </a:r>
            <a:r>
              <a:rPr dirty="0" sz="3200">
                <a:latin typeface="Calibri"/>
                <a:cs typeface="Calibri"/>
              </a:rPr>
              <a:t>of </a:t>
            </a:r>
            <a:r>
              <a:rPr dirty="0" sz="3200" spc="-5">
                <a:latin typeface="Calibri"/>
                <a:cs typeface="Calibri"/>
              </a:rPr>
              <a:t>parts out of  </a:t>
            </a:r>
            <a:r>
              <a:rPr dirty="0" sz="3200">
                <a:latin typeface="Calibri"/>
                <a:cs typeface="Calibri"/>
              </a:rPr>
              <a:t>a whole </a:t>
            </a:r>
            <a:r>
              <a:rPr dirty="0" sz="3200" spc="-15">
                <a:latin typeface="Calibri"/>
                <a:cs typeface="Calibri"/>
              </a:rPr>
              <a:t>that </a:t>
            </a:r>
            <a:r>
              <a:rPr dirty="0" sz="3200" spc="-5">
                <a:latin typeface="Calibri"/>
                <a:cs typeface="Calibri"/>
              </a:rPr>
              <a:t>has been divided </a:t>
            </a:r>
            <a:r>
              <a:rPr dirty="0" sz="3200" spc="-20">
                <a:latin typeface="Calibri"/>
                <a:cs typeface="Calibri"/>
              </a:rPr>
              <a:t>into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5">
                <a:latin typeface="Calibri"/>
                <a:cs typeface="Calibri"/>
              </a:rPr>
              <a:t>number  of</a:t>
            </a:r>
            <a:r>
              <a:rPr dirty="0" sz="3200" spc="-10">
                <a:latin typeface="Calibri"/>
                <a:cs typeface="Calibri"/>
              </a:rPr>
              <a:t> parts.</a:t>
            </a:r>
            <a:endParaRPr sz="3200">
              <a:latin typeface="Calibri"/>
              <a:cs typeface="Calibri"/>
            </a:endParaRPr>
          </a:p>
          <a:p>
            <a:pPr marL="355600" marR="151574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  <a:tab pos="3210560" algn="l"/>
              </a:tabLst>
            </a:pP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15">
                <a:latin typeface="Calibri"/>
                <a:cs typeface="Calibri"/>
              </a:rPr>
              <a:t>top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value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of	</a:t>
            </a:r>
            <a:r>
              <a:rPr dirty="0" sz="3200" spc="-10">
                <a:latin typeface="Calibri"/>
                <a:cs typeface="Calibri"/>
              </a:rPr>
              <a:t>fraction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5">
                <a:latin typeface="Calibri"/>
                <a:cs typeface="Calibri"/>
              </a:rPr>
              <a:t>called</a:t>
            </a:r>
            <a:r>
              <a:rPr dirty="0" sz="3200" spc="-5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the  </a:t>
            </a:r>
            <a:r>
              <a:rPr dirty="0" sz="3200" spc="-50">
                <a:latin typeface="Calibri"/>
                <a:cs typeface="Calibri"/>
              </a:rPr>
              <a:t>numerator.</a:t>
            </a:r>
            <a:endParaRPr sz="3200">
              <a:latin typeface="Calibri"/>
              <a:cs typeface="Calibri"/>
            </a:endParaRPr>
          </a:p>
          <a:p>
            <a:pPr marL="355600" marR="65024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20">
                <a:latin typeface="Calibri"/>
                <a:cs typeface="Calibri"/>
              </a:rPr>
              <a:t>bottom </a:t>
            </a:r>
            <a:r>
              <a:rPr dirty="0" sz="3200" spc="-10">
                <a:latin typeface="Calibri"/>
                <a:cs typeface="Calibri"/>
              </a:rPr>
              <a:t>value </a:t>
            </a:r>
            <a:r>
              <a:rPr dirty="0" sz="3200">
                <a:latin typeface="Calibri"/>
                <a:cs typeface="Calibri"/>
              </a:rPr>
              <a:t>of a </a:t>
            </a:r>
            <a:r>
              <a:rPr dirty="0" sz="3200" spc="-10">
                <a:latin typeface="Calibri"/>
                <a:cs typeface="Calibri"/>
              </a:rPr>
              <a:t>fraction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5">
                <a:latin typeface="Calibri"/>
                <a:cs typeface="Calibri"/>
              </a:rPr>
              <a:t>called </a:t>
            </a:r>
            <a:r>
              <a:rPr dirty="0" sz="3200" spc="-10">
                <a:latin typeface="Calibri"/>
                <a:cs typeface="Calibri"/>
              </a:rPr>
              <a:t>the  </a:t>
            </a:r>
            <a:r>
              <a:rPr dirty="0" sz="3200" spc="-40">
                <a:latin typeface="Calibri"/>
                <a:cs typeface="Calibri"/>
              </a:rPr>
              <a:t>denominator.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79470" y="461594"/>
            <a:ext cx="238633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Continued</a:t>
            </a:r>
          </a:p>
        </p:txBody>
      </p:sp>
      <p:sp>
        <p:nvSpPr>
          <p:cNvPr id="3" name="object 3"/>
          <p:cNvSpPr/>
          <p:nvPr/>
        </p:nvSpPr>
        <p:spPr>
          <a:xfrm>
            <a:off x="1184147" y="3722370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221992" y="3722370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215639" y="3722370"/>
            <a:ext cx="172720" cy="0"/>
          </a:xfrm>
          <a:custGeom>
            <a:avLst/>
            <a:gdLst/>
            <a:ahLst/>
            <a:cxnLst/>
            <a:rect l="l" t="t" r="r" b="b"/>
            <a:pathLst>
              <a:path w="172720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35940" y="1607642"/>
            <a:ext cx="6927850" cy="25076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The original </a:t>
            </a:r>
            <a:r>
              <a:rPr dirty="0" sz="3200" spc="-10">
                <a:latin typeface="Calibri"/>
                <a:cs typeface="Calibri"/>
              </a:rPr>
              <a:t>subtraction problem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5">
                <a:latin typeface="Calibri"/>
                <a:cs typeface="Calibri"/>
              </a:rPr>
              <a:t>now  </a:t>
            </a:r>
            <a:r>
              <a:rPr dirty="0" sz="3200" spc="-15">
                <a:latin typeface="Calibri"/>
                <a:cs typeface="Calibri"/>
              </a:rPr>
              <a:t>written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as: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355600" indent="-342900">
              <a:lnSpc>
                <a:spcPts val="3150"/>
              </a:lnSpc>
              <a:buFont typeface="Arial"/>
              <a:buChar char="•"/>
              <a:tabLst>
                <a:tab pos="354965" algn="l"/>
                <a:tab pos="355600" algn="l"/>
                <a:tab pos="998855" algn="l"/>
              </a:tabLst>
            </a:pPr>
            <a:r>
              <a:rPr dirty="0" sz="3200">
                <a:latin typeface="Cambria Math"/>
                <a:cs typeface="Cambria Math"/>
              </a:rPr>
              <a:t>5</a:t>
            </a:r>
            <a:r>
              <a:rPr dirty="0" sz="3200" spc="-175">
                <a:latin typeface="Cambria Math"/>
                <a:cs typeface="Cambria Math"/>
              </a:rPr>
              <a:t> </a:t>
            </a:r>
            <a:r>
              <a:rPr dirty="0" baseline="43735" sz="3525" spc="75">
                <a:latin typeface="Cambria Math"/>
                <a:cs typeface="Cambria Math"/>
              </a:rPr>
              <a:t>5	</a:t>
            </a:r>
            <a:r>
              <a:rPr dirty="0" sz="3200">
                <a:latin typeface="Cambria Math"/>
                <a:cs typeface="Cambria Math"/>
              </a:rPr>
              <a:t>− 2 </a:t>
            </a:r>
            <a:r>
              <a:rPr dirty="0" baseline="43735" sz="3525" spc="75">
                <a:latin typeface="Cambria Math"/>
                <a:cs typeface="Cambria Math"/>
              </a:rPr>
              <a:t>3 </a:t>
            </a:r>
            <a:r>
              <a:rPr dirty="0" sz="3200">
                <a:latin typeface="Cambria Math"/>
                <a:cs typeface="Cambria Math"/>
              </a:rPr>
              <a:t>= 3 </a:t>
            </a:r>
            <a:r>
              <a:rPr dirty="0" baseline="43735" sz="3525" spc="75">
                <a:latin typeface="Cambria Math"/>
                <a:cs typeface="Cambria Math"/>
              </a:rPr>
              <a:t>2 </a:t>
            </a:r>
            <a:r>
              <a:rPr dirty="0" sz="3200">
                <a:latin typeface="Cambria Math"/>
                <a:cs typeface="Cambria Math"/>
              </a:rPr>
              <a:t>= 3</a:t>
            </a:r>
            <a:r>
              <a:rPr dirty="0" sz="3200" spc="405">
                <a:latin typeface="Cambria Math"/>
                <a:cs typeface="Cambria Math"/>
              </a:rPr>
              <a:t> </a:t>
            </a:r>
            <a:r>
              <a:rPr dirty="0" baseline="43735" sz="3525" spc="75">
                <a:latin typeface="Cambria Math"/>
                <a:cs typeface="Cambria Math"/>
              </a:rPr>
              <a:t>1</a:t>
            </a:r>
            <a:endParaRPr baseline="43735" sz="3525">
              <a:latin typeface="Cambria Math"/>
              <a:cs typeface="Cambria Math"/>
            </a:endParaRPr>
          </a:p>
          <a:p>
            <a:pPr marL="648335">
              <a:lnSpc>
                <a:spcPts val="2130"/>
              </a:lnSpc>
              <a:tabLst>
                <a:tab pos="1685925" algn="l"/>
                <a:tab pos="2679700" algn="l"/>
                <a:tab pos="3673475" algn="l"/>
              </a:tabLst>
            </a:pPr>
            <a:r>
              <a:rPr dirty="0" sz="2350" spc="50">
                <a:latin typeface="Cambria Math"/>
                <a:cs typeface="Cambria Math"/>
              </a:rPr>
              <a:t>4	4	4	2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209288" y="3722370"/>
            <a:ext cx="172720" cy="0"/>
          </a:xfrm>
          <a:custGeom>
            <a:avLst/>
            <a:gdLst/>
            <a:ahLst/>
            <a:cxnLst/>
            <a:rect l="l" t="t" r="r" b="b"/>
            <a:pathLst>
              <a:path w="172720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5610" y="461594"/>
            <a:ext cx="319341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Multipli</a:t>
            </a:r>
            <a:r>
              <a:rPr dirty="0" spc="-50"/>
              <a:t>c</a:t>
            </a:r>
            <a:r>
              <a:rPr dirty="0" spc="-35"/>
              <a:t>a</a:t>
            </a:r>
            <a:r>
              <a:rPr dirty="0"/>
              <a:t>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594600" cy="10020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45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multiply </a:t>
            </a:r>
            <a:r>
              <a:rPr dirty="0" sz="3200" spc="-10">
                <a:latin typeface="Calibri"/>
                <a:cs typeface="Calibri"/>
              </a:rPr>
              <a:t>two fractions, </a:t>
            </a:r>
            <a:r>
              <a:rPr dirty="0" sz="3200" spc="-5">
                <a:latin typeface="Calibri"/>
                <a:cs typeface="Calibri"/>
              </a:rPr>
              <a:t>multiply </a:t>
            </a:r>
            <a:r>
              <a:rPr dirty="0" sz="3200">
                <a:latin typeface="Calibri"/>
                <a:cs typeface="Calibri"/>
              </a:rPr>
              <a:t>the  </a:t>
            </a:r>
            <a:r>
              <a:rPr dirty="0" sz="3200" spc="-25">
                <a:latin typeface="Calibri"/>
                <a:cs typeface="Calibri"/>
              </a:rPr>
              <a:t>numerators </a:t>
            </a:r>
            <a:r>
              <a:rPr dirty="0" sz="3200">
                <a:latin typeface="Calibri"/>
                <a:cs typeface="Calibri"/>
              </a:rPr>
              <a:t>and </a:t>
            </a:r>
            <a:r>
              <a:rPr dirty="0" sz="3200" spc="-5">
                <a:latin typeface="Calibri"/>
                <a:cs typeface="Calibri"/>
              </a:rPr>
              <a:t>multiply </a:t>
            </a:r>
            <a:r>
              <a:rPr dirty="0" sz="3200">
                <a:latin typeface="Calibri"/>
                <a:cs typeface="Calibri"/>
              </a:rPr>
              <a:t>the</a:t>
            </a:r>
            <a:r>
              <a:rPr dirty="0" sz="3200" spc="75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denominators.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1539" y="3129533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878839" y="3139821"/>
            <a:ext cx="840740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655955" algn="l"/>
              </a:tabLst>
            </a:pPr>
            <a:r>
              <a:rPr dirty="0" sz="2350" spc="50">
                <a:latin typeface="Cambria Math"/>
                <a:cs typeface="Cambria Math"/>
              </a:rPr>
              <a:t>5</a:t>
            </a:r>
            <a:r>
              <a:rPr dirty="0" sz="2350" spc="50">
                <a:latin typeface="Cambria Math"/>
                <a:cs typeface="Cambria Math"/>
              </a:rPr>
              <a:t>	</a:t>
            </a:r>
            <a:r>
              <a:rPr dirty="0" sz="2350" spc="50">
                <a:latin typeface="Cambria Math"/>
                <a:cs typeface="Cambria Math"/>
              </a:rPr>
              <a:t>7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534667" y="3129533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35940" y="2825876"/>
            <a:ext cx="1599565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SzPct val="13617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baseline="43735" sz="3525" spc="75">
                <a:latin typeface="Cambria Math"/>
                <a:cs typeface="Cambria Math"/>
              </a:rPr>
              <a:t>3 </a:t>
            </a:r>
            <a:r>
              <a:rPr dirty="0" sz="3200">
                <a:latin typeface="Cambria Math"/>
                <a:cs typeface="Cambria Math"/>
              </a:rPr>
              <a:t>× </a:t>
            </a:r>
            <a:r>
              <a:rPr dirty="0" baseline="43735" sz="3525" spc="75">
                <a:latin typeface="Cambria Math"/>
                <a:cs typeface="Cambria Math"/>
              </a:rPr>
              <a:t>4</a:t>
            </a:r>
            <a:r>
              <a:rPr dirty="0" baseline="43735" sz="3525" spc="622">
                <a:latin typeface="Cambria Math"/>
                <a:cs typeface="Cambria Math"/>
              </a:rPr>
              <a:t> </a:t>
            </a:r>
            <a:r>
              <a:rPr dirty="0" sz="3200">
                <a:latin typeface="Cambria Math"/>
                <a:cs typeface="Cambria Math"/>
              </a:rPr>
              <a:t>=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1539" y="3961638"/>
            <a:ext cx="554990" cy="0"/>
          </a:xfrm>
          <a:custGeom>
            <a:avLst/>
            <a:gdLst/>
            <a:ahLst/>
            <a:cxnLst/>
            <a:rect l="l" t="t" r="r" b="b"/>
            <a:pathLst>
              <a:path w="554990" h="0">
                <a:moveTo>
                  <a:pt x="0" y="0"/>
                </a:moveTo>
                <a:lnTo>
                  <a:pt x="554735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535940" y="3333430"/>
            <a:ext cx="1340485" cy="1021080"/>
          </a:xfrm>
          <a:prstGeom prst="rect">
            <a:avLst/>
          </a:prstGeom>
        </p:spPr>
        <p:txBody>
          <a:bodyPr wrap="square" lIns="0" tIns="99695" rIns="0" bIns="0" rtlCol="0" vert="horz">
            <a:spAutoFit/>
          </a:bodyPr>
          <a:lstStyle/>
          <a:p>
            <a:pPr marL="342265" indent="-342265">
              <a:lnSpc>
                <a:spcPct val="100000"/>
              </a:lnSpc>
              <a:spcBef>
                <a:spcPts val="785"/>
              </a:spcBef>
              <a:buSzPct val="136170"/>
              <a:buFont typeface="Arial"/>
              <a:buChar char="•"/>
              <a:tabLst>
                <a:tab pos="342265" algn="l"/>
                <a:tab pos="355600" algn="l"/>
              </a:tabLst>
            </a:pPr>
            <a:r>
              <a:rPr dirty="0" sz="2350" spc="30">
                <a:latin typeface="Cambria Math"/>
                <a:cs typeface="Cambria Math"/>
              </a:rPr>
              <a:t>3×4</a:t>
            </a:r>
            <a:r>
              <a:rPr dirty="0" sz="2350" spc="270">
                <a:latin typeface="Cambria Math"/>
                <a:cs typeface="Cambria Math"/>
              </a:rPr>
              <a:t> </a:t>
            </a:r>
            <a:r>
              <a:rPr dirty="0" baseline="-32118" sz="4800">
                <a:latin typeface="Cambria Math"/>
                <a:cs typeface="Cambria Math"/>
              </a:rPr>
              <a:t>=</a:t>
            </a:r>
            <a:endParaRPr baseline="-32118" sz="4800">
              <a:latin typeface="Cambria Math"/>
              <a:cs typeface="Cambria Math"/>
            </a:endParaRPr>
          </a:p>
          <a:p>
            <a:pPr algn="ctr" marR="64769">
              <a:lnSpc>
                <a:spcPct val="100000"/>
              </a:lnSpc>
              <a:spcBef>
                <a:spcPts val="490"/>
              </a:spcBef>
            </a:pPr>
            <a:r>
              <a:rPr dirty="0" sz="2350" spc="30">
                <a:latin typeface="Cambria Math"/>
                <a:cs typeface="Cambria Math"/>
              </a:rPr>
              <a:t>5×7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5940" y="4164610"/>
            <a:ext cx="713105" cy="1020444"/>
          </a:xfrm>
          <a:prstGeom prst="rect">
            <a:avLst/>
          </a:prstGeom>
        </p:spPr>
        <p:txBody>
          <a:bodyPr wrap="square" lIns="0" tIns="20764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635"/>
              </a:spcBef>
              <a:buSzPct val="13617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350" spc="50">
                <a:latin typeface="Cambria Math"/>
                <a:cs typeface="Cambria Math"/>
              </a:rPr>
              <a:t>12</a:t>
            </a:r>
            <a:endParaRPr sz="2350">
              <a:latin typeface="Cambria Math"/>
              <a:cs typeface="Cambria Math"/>
            </a:endParaRPr>
          </a:p>
          <a:p>
            <a:pPr marL="355600">
              <a:lnSpc>
                <a:spcPct val="100000"/>
              </a:lnSpc>
              <a:spcBef>
                <a:spcPts val="660"/>
              </a:spcBef>
            </a:pPr>
            <a:r>
              <a:rPr dirty="0" sz="2350" spc="50">
                <a:latin typeface="Cambria Math"/>
                <a:cs typeface="Cambria Math"/>
              </a:rPr>
              <a:t>35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91539" y="4792217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8153" y="461594"/>
            <a:ext cx="211137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Reducing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967980" cy="2660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17399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When </a:t>
            </a:r>
            <a:r>
              <a:rPr dirty="0" sz="3200" spc="-5">
                <a:latin typeface="Calibri"/>
                <a:cs typeface="Calibri"/>
              </a:rPr>
              <a:t>multiplying </a:t>
            </a:r>
            <a:r>
              <a:rPr dirty="0" sz="3200" spc="-10">
                <a:latin typeface="Calibri"/>
                <a:cs typeface="Calibri"/>
              </a:rPr>
              <a:t>fractions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values can be  reduced </a:t>
            </a:r>
            <a:r>
              <a:rPr dirty="0" sz="3200" spc="-30">
                <a:latin typeface="Calibri"/>
                <a:cs typeface="Calibri"/>
              </a:rPr>
              <a:t>before</a:t>
            </a:r>
            <a:r>
              <a:rPr dirty="0" sz="3200" spc="-2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multiplication.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  <a:tab pos="734060" algn="l"/>
              </a:tabLst>
            </a:pPr>
            <a:r>
              <a:rPr dirty="0" sz="3200" spc="-25">
                <a:latin typeface="Calibri"/>
                <a:cs typeface="Calibri"/>
              </a:rPr>
              <a:t>Any </a:t>
            </a:r>
            <a:r>
              <a:rPr dirty="0" sz="3200" spc="-10">
                <a:latin typeface="Calibri"/>
                <a:cs typeface="Calibri"/>
              </a:rPr>
              <a:t>value </a:t>
            </a:r>
            <a:r>
              <a:rPr dirty="0" sz="3200">
                <a:latin typeface="Calibri"/>
                <a:cs typeface="Calibri"/>
              </a:rPr>
              <a:t>in a </a:t>
            </a:r>
            <a:r>
              <a:rPr dirty="0" sz="3200" spc="-20">
                <a:latin typeface="Calibri"/>
                <a:cs typeface="Calibri"/>
              </a:rPr>
              <a:t>numerator </a:t>
            </a:r>
            <a:r>
              <a:rPr dirty="0" sz="3200" spc="-5">
                <a:latin typeface="Calibri"/>
                <a:cs typeface="Calibri"/>
              </a:rPr>
              <a:t>can be reduced with  </a:t>
            </a:r>
            <a:r>
              <a:rPr dirty="0" sz="3200">
                <a:latin typeface="Calibri"/>
                <a:cs typeface="Calibri"/>
              </a:rPr>
              <a:t>a	</a:t>
            </a:r>
            <a:r>
              <a:rPr dirty="0" sz="3200" spc="-10">
                <a:latin typeface="Calibri"/>
                <a:cs typeface="Calibri"/>
              </a:rPr>
              <a:t>value </a:t>
            </a:r>
            <a:r>
              <a:rPr dirty="0" sz="3200">
                <a:latin typeface="Calibri"/>
                <a:cs typeface="Calibri"/>
              </a:rPr>
              <a:t>in the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spc="-40">
                <a:latin typeface="Calibri"/>
                <a:cs typeface="Calibri"/>
              </a:rPr>
              <a:t>denominator.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E</a:t>
            </a:r>
            <a:r>
              <a:rPr dirty="0" spc="-85"/>
              <a:t>x</a:t>
            </a:r>
            <a:r>
              <a:rPr dirty="0"/>
              <a:t>ample</a:t>
            </a:r>
          </a:p>
        </p:txBody>
      </p:sp>
      <p:sp>
        <p:nvSpPr>
          <p:cNvPr id="3" name="object 3"/>
          <p:cNvSpPr/>
          <p:nvPr/>
        </p:nvSpPr>
        <p:spPr>
          <a:xfrm>
            <a:off x="2147316" y="2023110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961132" y="2023110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899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91539" y="3935729"/>
            <a:ext cx="579120" cy="0"/>
          </a:xfrm>
          <a:custGeom>
            <a:avLst/>
            <a:gdLst/>
            <a:ahLst/>
            <a:cxnLst/>
            <a:rect l="l" t="t" r="r" b="b"/>
            <a:pathLst>
              <a:path w="579119" h="0">
                <a:moveTo>
                  <a:pt x="0" y="0"/>
                </a:moveTo>
                <a:lnTo>
                  <a:pt x="579120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941576" y="3935729"/>
            <a:ext cx="751840" cy="0"/>
          </a:xfrm>
          <a:custGeom>
            <a:avLst/>
            <a:gdLst/>
            <a:ahLst/>
            <a:cxnLst/>
            <a:rect l="l" t="t" r="r" b="b"/>
            <a:pathLst>
              <a:path w="751839" h="0">
                <a:moveTo>
                  <a:pt x="0" y="0"/>
                </a:moveTo>
                <a:lnTo>
                  <a:pt x="75133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35940" y="1590878"/>
            <a:ext cx="7139940" cy="27374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610995">
              <a:lnSpc>
                <a:spcPts val="1920"/>
              </a:lnSpc>
              <a:spcBef>
                <a:spcPts val="90"/>
              </a:spcBef>
              <a:tabLst>
                <a:tab pos="2425700" algn="l"/>
              </a:tabLst>
            </a:pPr>
            <a:r>
              <a:rPr dirty="0" sz="2350" spc="50">
                <a:latin typeface="Cambria Math"/>
                <a:cs typeface="Cambria Math"/>
              </a:rPr>
              <a:t>28	54</a:t>
            </a:r>
            <a:endParaRPr sz="2350">
              <a:latin typeface="Cambria Math"/>
              <a:cs typeface="Cambria Math"/>
            </a:endParaRPr>
          </a:p>
          <a:p>
            <a:pPr marL="12700">
              <a:lnSpc>
                <a:spcPts val="2940"/>
              </a:lnSpc>
            </a:pPr>
            <a:r>
              <a:rPr dirty="0" sz="3200" spc="-10">
                <a:latin typeface="Calibri"/>
                <a:cs typeface="Calibri"/>
              </a:rPr>
              <a:t>Example: </a:t>
            </a:r>
            <a:r>
              <a:rPr dirty="0" baseline="-37825" sz="3525" spc="75">
                <a:latin typeface="Cambria Math"/>
                <a:cs typeface="Cambria Math"/>
              </a:rPr>
              <a:t>45 </a:t>
            </a:r>
            <a:r>
              <a:rPr dirty="0" sz="3200">
                <a:latin typeface="Cambria Math"/>
                <a:cs typeface="Cambria Math"/>
              </a:rPr>
              <a:t>× </a:t>
            </a:r>
            <a:r>
              <a:rPr dirty="0" baseline="-37825" sz="3525" spc="75">
                <a:latin typeface="Cambria Math"/>
                <a:cs typeface="Cambria Math"/>
              </a:rPr>
              <a:t>77</a:t>
            </a:r>
            <a:r>
              <a:rPr dirty="0" baseline="-37825" sz="3525" spc="780">
                <a:latin typeface="Cambria Math"/>
                <a:cs typeface="Cambria Math"/>
              </a:rPr>
              <a:t> </a:t>
            </a:r>
            <a:r>
              <a:rPr dirty="0" sz="3200">
                <a:latin typeface="Cambria Math"/>
                <a:cs typeface="Cambria Math"/>
              </a:rPr>
              <a:t>=</a:t>
            </a:r>
            <a:endParaRPr sz="32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1560"/>
              </a:spcBef>
            </a:pPr>
            <a:r>
              <a:rPr dirty="0" sz="3200" spc="-5">
                <a:latin typeface="Calibri"/>
                <a:cs typeface="Calibri"/>
              </a:rPr>
              <a:t>Notice </a:t>
            </a:r>
            <a:r>
              <a:rPr dirty="0" sz="3200" spc="-10">
                <a:latin typeface="Calibri"/>
                <a:cs typeface="Calibri"/>
              </a:rPr>
              <a:t>that </a:t>
            </a:r>
            <a:r>
              <a:rPr dirty="0" sz="3200">
                <a:latin typeface="Calibri"/>
                <a:cs typeface="Calibri"/>
              </a:rPr>
              <a:t>7 </a:t>
            </a:r>
            <a:r>
              <a:rPr dirty="0" sz="3200" spc="-5">
                <a:latin typeface="Calibri"/>
                <a:cs typeface="Calibri"/>
              </a:rPr>
              <a:t>divides both </a:t>
            </a:r>
            <a:r>
              <a:rPr dirty="0" sz="3200">
                <a:latin typeface="Calibri"/>
                <a:cs typeface="Calibri"/>
              </a:rPr>
              <a:t>28 and 77, and</a:t>
            </a:r>
            <a:r>
              <a:rPr dirty="0" sz="3200" spc="7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9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3200" spc="-5">
                <a:latin typeface="Calibri"/>
                <a:cs typeface="Calibri"/>
              </a:rPr>
              <a:t>divides both </a:t>
            </a:r>
            <a:r>
              <a:rPr dirty="0" sz="3200">
                <a:latin typeface="Calibri"/>
                <a:cs typeface="Calibri"/>
              </a:rPr>
              <a:t>45 and</a:t>
            </a:r>
            <a:r>
              <a:rPr dirty="0" sz="3200" spc="1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54.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000000"/>
              </a:buClr>
              <a:buSzPct val="136170"/>
              <a:buFont typeface="Arial"/>
              <a:buChar char="•"/>
              <a:tabLst>
                <a:tab pos="354965" algn="l"/>
                <a:tab pos="355600" algn="l"/>
                <a:tab pos="1490345" algn="l"/>
                <a:tab pos="2248535" algn="l"/>
              </a:tabLst>
            </a:pPr>
            <a:r>
              <a:rPr dirty="0" sz="2350" spc="-590" strike="sngStrike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350" spc="50" strike="sngStrike">
                <a:solidFill>
                  <a:srgbClr val="C00000"/>
                </a:solidFill>
                <a:latin typeface="Cambria Math"/>
                <a:cs typeface="Cambria Math"/>
              </a:rPr>
              <a:t>28</a:t>
            </a:r>
            <a:r>
              <a:rPr dirty="0" sz="2350" strike="noStrike">
                <a:solidFill>
                  <a:srgbClr val="C00000"/>
                </a:solidFill>
                <a:latin typeface="Cambria Math"/>
                <a:cs typeface="Cambria Math"/>
              </a:rPr>
              <a:t> </a:t>
            </a:r>
            <a:r>
              <a:rPr dirty="0" sz="2350" spc="50" strike="noStrike">
                <a:latin typeface="Cambria Math"/>
                <a:cs typeface="Cambria Math"/>
              </a:rPr>
              <a:t>4</a:t>
            </a:r>
            <a:r>
              <a:rPr dirty="0" sz="2350" spc="170" strike="noStrike">
                <a:latin typeface="Cambria Math"/>
                <a:cs typeface="Cambria Math"/>
              </a:rPr>
              <a:t> </a:t>
            </a:r>
            <a:r>
              <a:rPr dirty="0" baseline="-32118" sz="4800" strike="noStrike">
                <a:latin typeface="Cambria Math"/>
                <a:cs typeface="Cambria Math"/>
              </a:rPr>
              <a:t>×	</a:t>
            </a:r>
            <a:r>
              <a:rPr dirty="0" sz="2350" spc="50" strike="sngStrike">
                <a:solidFill>
                  <a:srgbClr val="00AF50"/>
                </a:solidFill>
                <a:latin typeface="Cambria Math"/>
                <a:cs typeface="Cambria Math"/>
              </a:rPr>
              <a:t>54</a:t>
            </a:r>
            <a:r>
              <a:rPr dirty="0" sz="2350" strike="noStrike">
                <a:solidFill>
                  <a:srgbClr val="00AF50"/>
                </a:solidFill>
                <a:latin typeface="Cambria Math"/>
                <a:cs typeface="Cambria Math"/>
              </a:rPr>
              <a:t> </a:t>
            </a:r>
            <a:r>
              <a:rPr dirty="0" sz="2350" spc="50" strike="noStrike">
                <a:latin typeface="Cambria Math"/>
                <a:cs typeface="Cambria Math"/>
              </a:rPr>
              <a:t>6	</a:t>
            </a:r>
            <a:r>
              <a:rPr dirty="0" baseline="-32118" sz="4800" strike="noStrike">
                <a:latin typeface="Calibri"/>
                <a:cs typeface="Calibri"/>
              </a:rPr>
              <a:t>=</a:t>
            </a:r>
            <a:endParaRPr baseline="-32118" sz="4800">
              <a:latin typeface="Calibri"/>
              <a:cs typeface="Calibri"/>
            </a:endParaRPr>
          </a:p>
          <a:p>
            <a:pPr algn="ctr" marR="4615815">
              <a:lnSpc>
                <a:spcPct val="100000"/>
              </a:lnSpc>
              <a:spcBef>
                <a:spcPts val="490"/>
              </a:spcBef>
              <a:tabLst>
                <a:tab pos="1049655" algn="l"/>
              </a:tabLst>
            </a:pPr>
            <a:r>
              <a:rPr dirty="0" sz="2350" spc="-590" strike="sngStrike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dirty="0" sz="2350" spc="50" strike="sngStrike">
                <a:solidFill>
                  <a:srgbClr val="00AF50"/>
                </a:solidFill>
                <a:latin typeface="Cambria Math"/>
                <a:cs typeface="Cambria Math"/>
              </a:rPr>
              <a:t>45</a:t>
            </a:r>
            <a:r>
              <a:rPr dirty="0" sz="2350" strike="noStrike">
                <a:solidFill>
                  <a:srgbClr val="00AF50"/>
                </a:solidFill>
                <a:latin typeface="Cambria Math"/>
                <a:cs typeface="Cambria Math"/>
              </a:rPr>
              <a:t> </a:t>
            </a:r>
            <a:r>
              <a:rPr dirty="0" sz="2350" spc="50" strike="noStrike">
                <a:latin typeface="Cambria Math"/>
                <a:cs typeface="Cambria Math"/>
              </a:rPr>
              <a:t>5	</a:t>
            </a:r>
            <a:r>
              <a:rPr dirty="0" sz="2350" spc="50" strike="sngStrike">
                <a:solidFill>
                  <a:srgbClr val="C00000"/>
                </a:solidFill>
                <a:latin typeface="Cambria Math"/>
                <a:cs typeface="Cambria Math"/>
              </a:rPr>
              <a:t>77</a:t>
            </a:r>
            <a:r>
              <a:rPr dirty="0" sz="2350" spc="-15" strike="noStrike">
                <a:solidFill>
                  <a:srgbClr val="C00000"/>
                </a:solidFill>
                <a:latin typeface="Cambria Math"/>
                <a:cs typeface="Cambria Math"/>
              </a:rPr>
              <a:t> </a:t>
            </a:r>
            <a:r>
              <a:rPr dirty="0" sz="2350" spc="50" strike="noStrike">
                <a:latin typeface="Cambria Math"/>
                <a:cs typeface="Cambria Math"/>
              </a:rPr>
              <a:t>11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1539" y="4766309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878839" y="4776673"/>
            <a:ext cx="1013460" cy="3829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655955" algn="l"/>
              </a:tabLst>
            </a:pPr>
            <a:r>
              <a:rPr dirty="0" sz="2350" spc="50">
                <a:latin typeface="Cambria Math"/>
                <a:cs typeface="Cambria Math"/>
              </a:rPr>
              <a:t>5</a:t>
            </a:r>
            <a:r>
              <a:rPr dirty="0" sz="2350" spc="50">
                <a:latin typeface="Cambria Math"/>
                <a:cs typeface="Cambria Math"/>
              </a:rPr>
              <a:t>	</a:t>
            </a:r>
            <a:r>
              <a:rPr dirty="0" sz="2350" spc="50">
                <a:latin typeface="Cambria Math"/>
                <a:cs typeface="Cambria Math"/>
              </a:rPr>
              <a:t>11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534667" y="4766309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535940" y="4462729"/>
            <a:ext cx="1771650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SzPct val="136170"/>
              <a:buFont typeface="Arial"/>
              <a:buChar char="•"/>
              <a:tabLst>
                <a:tab pos="354965" algn="l"/>
                <a:tab pos="355600" algn="l"/>
                <a:tab pos="1083945" algn="l"/>
                <a:tab pos="1454150" algn="l"/>
              </a:tabLst>
            </a:pPr>
            <a:r>
              <a:rPr dirty="0" baseline="43735" sz="3525" spc="75">
                <a:latin typeface="Cambria Math"/>
                <a:cs typeface="Cambria Math"/>
              </a:rPr>
              <a:t>4</a:t>
            </a:r>
            <a:r>
              <a:rPr dirty="0" baseline="43735" sz="3525" spc="284">
                <a:latin typeface="Cambria Math"/>
                <a:cs typeface="Cambria Math"/>
              </a:rPr>
              <a:t> </a:t>
            </a:r>
            <a:r>
              <a:rPr dirty="0" sz="3200">
                <a:latin typeface="Cambria Math"/>
                <a:cs typeface="Cambria Math"/>
              </a:rPr>
              <a:t>×</a:t>
            </a:r>
            <a:r>
              <a:rPr dirty="0" sz="3200">
                <a:latin typeface="Cambria Math"/>
                <a:cs typeface="Cambria Math"/>
              </a:rPr>
              <a:t>	</a:t>
            </a:r>
            <a:r>
              <a:rPr dirty="0" baseline="43735" sz="3525" spc="75">
                <a:latin typeface="Cambria Math"/>
                <a:cs typeface="Cambria Math"/>
              </a:rPr>
              <a:t>6</a:t>
            </a:r>
            <a:r>
              <a:rPr dirty="0" baseline="43735" sz="3525">
                <a:latin typeface="Cambria Math"/>
                <a:cs typeface="Cambria Math"/>
              </a:rPr>
              <a:t>	</a:t>
            </a:r>
            <a:r>
              <a:rPr dirty="0" sz="3200">
                <a:latin typeface="Cambria Math"/>
                <a:cs typeface="Cambria Math"/>
              </a:rPr>
              <a:t>=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5940" y="4970239"/>
            <a:ext cx="713105" cy="1021715"/>
          </a:xfrm>
          <a:prstGeom prst="rect">
            <a:avLst/>
          </a:prstGeom>
        </p:spPr>
        <p:txBody>
          <a:bodyPr wrap="square" lIns="0" tIns="208279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639"/>
              </a:spcBef>
              <a:buSzPct val="13617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350" spc="50">
                <a:latin typeface="Cambria Math"/>
                <a:cs typeface="Cambria Math"/>
              </a:rPr>
              <a:t>24</a:t>
            </a:r>
            <a:endParaRPr sz="2350">
              <a:latin typeface="Cambria Math"/>
              <a:cs typeface="Cambria Math"/>
            </a:endParaRPr>
          </a:p>
          <a:p>
            <a:pPr marL="355600">
              <a:lnSpc>
                <a:spcPct val="100000"/>
              </a:lnSpc>
              <a:spcBef>
                <a:spcPts val="660"/>
              </a:spcBef>
            </a:pPr>
            <a:r>
              <a:rPr dirty="0" sz="2350" spc="50">
                <a:latin typeface="Cambria Math"/>
                <a:cs typeface="Cambria Math"/>
              </a:rPr>
              <a:t>55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891539" y="5598414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64458" y="461594"/>
            <a:ext cx="181483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Division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pc="-145"/>
              <a:t>To </a:t>
            </a:r>
            <a:r>
              <a:rPr dirty="0" spc="-5"/>
              <a:t>divide </a:t>
            </a:r>
            <a:r>
              <a:rPr dirty="0" spc="-10"/>
              <a:t>two fractions, </a:t>
            </a:r>
            <a:r>
              <a:rPr dirty="0" spc="-40"/>
              <a:t>take </a:t>
            </a:r>
            <a:r>
              <a:rPr dirty="0" spc="-5"/>
              <a:t>the </a:t>
            </a:r>
            <a:r>
              <a:rPr dirty="0" spc="-15"/>
              <a:t>reciprocal </a:t>
            </a:r>
            <a:r>
              <a:rPr dirty="0" spc="-5"/>
              <a:t>of  </a:t>
            </a:r>
            <a:r>
              <a:rPr dirty="0"/>
              <a:t>the </a:t>
            </a:r>
            <a:r>
              <a:rPr dirty="0" spc="-10"/>
              <a:t>second fraction </a:t>
            </a:r>
            <a:r>
              <a:rPr dirty="0"/>
              <a:t>and </a:t>
            </a:r>
            <a:r>
              <a:rPr dirty="0" spc="-5"/>
              <a:t>change division </a:t>
            </a:r>
            <a:r>
              <a:rPr dirty="0" spc="-25"/>
              <a:t>to  </a:t>
            </a:r>
            <a:r>
              <a:rPr dirty="0" spc="-10"/>
              <a:t>multiplication.</a:t>
            </a:r>
          </a:p>
        </p:txBody>
      </p:sp>
      <p:sp>
        <p:nvSpPr>
          <p:cNvPr id="4" name="object 4"/>
          <p:cNvSpPr/>
          <p:nvPr/>
        </p:nvSpPr>
        <p:spPr>
          <a:xfrm>
            <a:off x="891539" y="3617214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717548" y="3617214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964488" y="3075813"/>
            <a:ext cx="1355090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60045" algn="l"/>
              </a:tabLst>
            </a:pPr>
            <a:r>
              <a:rPr dirty="0" sz="2350" spc="50">
                <a:latin typeface="Cambria Math"/>
                <a:cs typeface="Cambria Math"/>
              </a:rPr>
              <a:t>3	</a:t>
            </a:r>
            <a:r>
              <a:rPr dirty="0" baseline="-32118" sz="4800">
                <a:latin typeface="Cambria Math"/>
                <a:cs typeface="Cambria Math"/>
              </a:rPr>
              <a:t>÷ </a:t>
            </a:r>
            <a:r>
              <a:rPr dirty="0" sz="2350" spc="50">
                <a:latin typeface="Cambria Math"/>
                <a:cs typeface="Cambria Math"/>
              </a:rPr>
              <a:t>4</a:t>
            </a:r>
            <a:r>
              <a:rPr dirty="0" sz="2350" spc="280">
                <a:latin typeface="Cambria Math"/>
                <a:cs typeface="Cambria Math"/>
              </a:rPr>
              <a:t> </a:t>
            </a:r>
            <a:r>
              <a:rPr dirty="0" baseline="-32118" sz="4800">
                <a:latin typeface="Cambria Math"/>
                <a:cs typeface="Cambria Math"/>
              </a:rPr>
              <a:t>=</a:t>
            </a:r>
            <a:endParaRPr baseline="-32118" sz="4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3313557"/>
            <a:ext cx="168275" cy="1346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715"/>
              </a:spcBef>
            </a:pPr>
            <a:r>
              <a:rPr dirty="0" sz="320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1539" y="4449317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878839" y="4459985"/>
            <a:ext cx="1011555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826135" algn="l"/>
              </a:tabLst>
            </a:pPr>
            <a:r>
              <a:rPr dirty="0" sz="2350" spc="50">
                <a:latin typeface="Cambria Math"/>
                <a:cs typeface="Cambria Math"/>
              </a:rPr>
              <a:t>10</a:t>
            </a:r>
            <a:r>
              <a:rPr dirty="0" sz="2350" spc="50">
                <a:latin typeface="Cambria Math"/>
                <a:cs typeface="Cambria Math"/>
              </a:rPr>
              <a:t>	</a:t>
            </a:r>
            <a:r>
              <a:rPr dirty="0" sz="2350" spc="50">
                <a:latin typeface="Cambria Math"/>
                <a:cs typeface="Cambria Math"/>
              </a:rPr>
              <a:t>4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705355" y="4449317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878839" y="3627501"/>
            <a:ext cx="1428750" cy="79502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ts val="2520"/>
              </a:lnSpc>
              <a:spcBef>
                <a:spcPts val="90"/>
              </a:spcBef>
              <a:tabLst>
                <a:tab pos="838835" algn="l"/>
              </a:tabLst>
            </a:pPr>
            <a:r>
              <a:rPr dirty="0" sz="2350" spc="50">
                <a:latin typeface="Cambria Math"/>
                <a:cs typeface="Cambria Math"/>
              </a:rPr>
              <a:t>10	7</a:t>
            </a:r>
            <a:endParaRPr sz="2350">
              <a:latin typeface="Cambria Math"/>
              <a:cs typeface="Cambria Math"/>
            </a:endParaRPr>
          </a:p>
          <a:p>
            <a:pPr marL="97790">
              <a:lnSpc>
                <a:spcPts val="3545"/>
              </a:lnSpc>
              <a:tabLst>
                <a:tab pos="445134" algn="l"/>
              </a:tabLst>
            </a:pPr>
            <a:r>
              <a:rPr dirty="0" sz="2350" spc="50">
                <a:latin typeface="Cambria Math"/>
                <a:cs typeface="Cambria Math"/>
              </a:rPr>
              <a:t>3	</a:t>
            </a:r>
            <a:r>
              <a:rPr dirty="0" baseline="-32118" sz="4800">
                <a:latin typeface="Cambria Math"/>
                <a:cs typeface="Cambria Math"/>
              </a:rPr>
              <a:t>× </a:t>
            </a:r>
            <a:r>
              <a:rPr dirty="0" sz="2350" spc="50">
                <a:latin typeface="Cambria Math"/>
                <a:cs typeface="Cambria Math"/>
              </a:rPr>
              <a:t>7</a:t>
            </a:r>
            <a:r>
              <a:rPr dirty="0" sz="2350" spc="290">
                <a:latin typeface="Cambria Math"/>
                <a:cs typeface="Cambria Math"/>
              </a:rPr>
              <a:t> </a:t>
            </a:r>
            <a:r>
              <a:rPr dirty="0" baseline="-32118" sz="4800">
                <a:latin typeface="Cambria Math"/>
                <a:cs typeface="Cambria Math"/>
              </a:rPr>
              <a:t>=</a:t>
            </a:r>
            <a:endParaRPr baseline="-32118" sz="4800">
              <a:latin typeface="Cambria Math"/>
              <a:cs typeface="Cambria Math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5940" y="4651723"/>
            <a:ext cx="713105" cy="1021715"/>
          </a:xfrm>
          <a:prstGeom prst="rect">
            <a:avLst/>
          </a:prstGeom>
        </p:spPr>
        <p:txBody>
          <a:bodyPr wrap="square" lIns="0" tIns="208279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639"/>
              </a:spcBef>
              <a:buSzPct val="13617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350" spc="50">
                <a:latin typeface="Cambria Math"/>
                <a:cs typeface="Cambria Math"/>
              </a:rPr>
              <a:t>21</a:t>
            </a:r>
            <a:endParaRPr sz="2350">
              <a:latin typeface="Cambria Math"/>
              <a:cs typeface="Cambria Math"/>
            </a:endParaRPr>
          </a:p>
          <a:p>
            <a:pPr marL="355600">
              <a:lnSpc>
                <a:spcPct val="100000"/>
              </a:lnSpc>
              <a:spcBef>
                <a:spcPts val="660"/>
              </a:spcBef>
            </a:pPr>
            <a:r>
              <a:rPr dirty="0" sz="2350" spc="50">
                <a:latin typeface="Cambria Math"/>
                <a:cs typeface="Cambria Math"/>
              </a:rPr>
              <a:t>40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891539" y="5279897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9338" y="191846"/>
            <a:ext cx="7945755" cy="12446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030220" marR="5080" indent="-3018155">
              <a:lnSpc>
                <a:spcPct val="100000"/>
              </a:lnSpc>
              <a:spcBef>
                <a:spcPts val="95"/>
              </a:spcBef>
            </a:pPr>
            <a:r>
              <a:rPr dirty="0" sz="4000" spc="-10"/>
              <a:t>Multiplication </a:t>
            </a:r>
            <a:r>
              <a:rPr dirty="0" sz="4000" spc="-5"/>
              <a:t>and </a:t>
            </a:r>
            <a:r>
              <a:rPr dirty="0" sz="4000" spc="-10"/>
              <a:t>Division </a:t>
            </a:r>
            <a:r>
              <a:rPr dirty="0" sz="4000" spc="-5"/>
              <a:t>with </a:t>
            </a:r>
            <a:r>
              <a:rPr dirty="0" sz="4000" spc="-30"/>
              <a:t>Mixed  </a:t>
            </a:r>
            <a:r>
              <a:rPr dirty="0" sz="4000" spc="-15"/>
              <a:t>Numbers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895590" cy="14897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When </a:t>
            </a:r>
            <a:r>
              <a:rPr dirty="0" sz="3200" spc="-5">
                <a:latin typeface="Calibri"/>
                <a:cs typeface="Calibri"/>
              </a:rPr>
              <a:t>multiplying </a:t>
            </a:r>
            <a:r>
              <a:rPr dirty="0" sz="3200">
                <a:latin typeface="Calibri"/>
                <a:cs typeface="Calibri"/>
              </a:rPr>
              <a:t>or </a:t>
            </a:r>
            <a:r>
              <a:rPr dirty="0" sz="3200" spc="-5">
                <a:latin typeface="Calibri"/>
                <a:cs typeface="Calibri"/>
              </a:rPr>
              <a:t>dividing </a:t>
            </a:r>
            <a:r>
              <a:rPr dirty="0" sz="3200" spc="-20">
                <a:latin typeface="Calibri"/>
                <a:cs typeface="Calibri"/>
              </a:rPr>
              <a:t>mixed </a:t>
            </a:r>
            <a:r>
              <a:rPr dirty="0" sz="3200" spc="-10">
                <a:latin typeface="Calibri"/>
                <a:cs typeface="Calibri"/>
              </a:rPr>
              <a:t>numbers,  </a:t>
            </a:r>
            <a:r>
              <a:rPr dirty="0" sz="3200" spc="-15">
                <a:latin typeface="Calibri"/>
                <a:cs typeface="Calibri"/>
              </a:rPr>
              <a:t>convert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20">
                <a:latin typeface="Calibri"/>
                <a:cs typeface="Calibri"/>
              </a:rPr>
              <a:t>mixed </a:t>
            </a:r>
            <a:r>
              <a:rPr dirty="0" sz="3200" spc="-15">
                <a:latin typeface="Calibri"/>
                <a:cs typeface="Calibri"/>
              </a:rPr>
              <a:t>numbers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 spc="-10">
                <a:latin typeface="Calibri"/>
                <a:cs typeface="Calibri"/>
              </a:rPr>
              <a:t>improper  fractions, </a:t>
            </a:r>
            <a:r>
              <a:rPr dirty="0" sz="3200">
                <a:latin typeface="Calibri"/>
                <a:cs typeface="Calibri"/>
              </a:rPr>
              <a:t>then </a:t>
            </a:r>
            <a:r>
              <a:rPr dirty="0" sz="3200" spc="-15">
                <a:latin typeface="Calibri"/>
                <a:cs typeface="Calibri"/>
              </a:rPr>
              <a:t>perform </a:t>
            </a:r>
            <a:r>
              <a:rPr dirty="0" sz="3200">
                <a:latin typeface="Calibri"/>
                <a:cs typeface="Calibri"/>
              </a:rPr>
              <a:t>the</a:t>
            </a:r>
            <a:r>
              <a:rPr dirty="0" sz="3200" spc="25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operation.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84147" y="3617214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171752" y="3627501"/>
            <a:ext cx="1146810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962025" algn="l"/>
              </a:tabLst>
            </a:pPr>
            <a:r>
              <a:rPr dirty="0" sz="2350" spc="50">
                <a:latin typeface="Cambria Math"/>
                <a:cs typeface="Cambria Math"/>
              </a:rPr>
              <a:t>5</a:t>
            </a:r>
            <a:r>
              <a:rPr dirty="0" sz="2350" spc="50">
                <a:latin typeface="Cambria Math"/>
                <a:cs typeface="Cambria Math"/>
              </a:rPr>
              <a:t>	</a:t>
            </a:r>
            <a:r>
              <a:rPr dirty="0" sz="2350" spc="50">
                <a:latin typeface="Cambria Math"/>
                <a:cs typeface="Cambria Math"/>
              </a:rPr>
              <a:t>2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133600" y="3617214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35940" y="3313557"/>
            <a:ext cx="2198370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mbria Math"/>
                <a:cs typeface="Cambria Math"/>
              </a:rPr>
              <a:t>2 </a:t>
            </a:r>
            <a:r>
              <a:rPr dirty="0" baseline="43735" sz="3525" spc="75">
                <a:latin typeface="Cambria Math"/>
                <a:cs typeface="Cambria Math"/>
              </a:rPr>
              <a:t>4 </a:t>
            </a:r>
            <a:r>
              <a:rPr dirty="0" sz="3200">
                <a:latin typeface="Cambria Math"/>
                <a:cs typeface="Cambria Math"/>
              </a:rPr>
              <a:t>÷ 3 </a:t>
            </a:r>
            <a:r>
              <a:rPr dirty="0" baseline="43735" sz="3525" spc="75">
                <a:latin typeface="Cambria Math"/>
                <a:cs typeface="Cambria Math"/>
              </a:rPr>
              <a:t>1</a:t>
            </a:r>
            <a:r>
              <a:rPr dirty="0" baseline="43735" sz="3525" spc="104">
                <a:latin typeface="Cambria Math"/>
                <a:cs typeface="Cambria Math"/>
              </a:rPr>
              <a:t> </a:t>
            </a:r>
            <a:r>
              <a:rPr dirty="0" sz="3200">
                <a:latin typeface="Cambria Math"/>
                <a:cs typeface="Cambria Math"/>
              </a:rPr>
              <a:t>=</a:t>
            </a:r>
            <a:endParaRPr sz="32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91539" y="4447794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717548" y="4447794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418588" y="4447794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232404" y="4447794"/>
            <a:ext cx="172720" cy="0"/>
          </a:xfrm>
          <a:custGeom>
            <a:avLst/>
            <a:gdLst/>
            <a:ahLst/>
            <a:cxnLst/>
            <a:rect l="l" t="t" r="r" b="b"/>
            <a:pathLst>
              <a:path w="172720" h="0">
                <a:moveTo>
                  <a:pt x="0" y="0"/>
                </a:moveTo>
                <a:lnTo>
                  <a:pt x="172211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535940" y="3906088"/>
            <a:ext cx="3299460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SzPct val="13617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350" spc="50">
                <a:latin typeface="Cambria Math"/>
                <a:cs typeface="Cambria Math"/>
              </a:rPr>
              <a:t>14 </a:t>
            </a:r>
            <a:r>
              <a:rPr dirty="0" baseline="-32986" sz="4800">
                <a:latin typeface="Cambria Math"/>
                <a:cs typeface="Cambria Math"/>
              </a:rPr>
              <a:t>÷ </a:t>
            </a:r>
            <a:r>
              <a:rPr dirty="0" sz="2350" spc="50">
                <a:latin typeface="Cambria Math"/>
                <a:cs typeface="Cambria Math"/>
              </a:rPr>
              <a:t>7 </a:t>
            </a:r>
            <a:r>
              <a:rPr dirty="0" baseline="-32986" sz="4800">
                <a:latin typeface="Cambria Math"/>
                <a:cs typeface="Cambria Math"/>
              </a:rPr>
              <a:t>= </a:t>
            </a:r>
            <a:r>
              <a:rPr dirty="0" sz="2350" spc="50">
                <a:latin typeface="Cambria Math"/>
                <a:cs typeface="Cambria Math"/>
              </a:rPr>
              <a:t>14 </a:t>
            </a:r>
            <a:r>
              <a:rPr dirty="0" baseline="-32986" sz="4800">
                <a:latin typeface="Cambria Math"/>
                <a:cs typeface="Cambria Math"/>
              </a:rPr>
              <a:t>× </a:t>
            </a:r>
            <a:r>
              <a:rPr dirty="0" sz="2350" spc="50">
                <a:latin typeface="Cambria Math"/>
                <a:cs typeface="Cambria Math"/>
              </a:rPr>
              <a:t>2</a:t>
            </a:r>
            <a:r>
              <a:rPr dirty="0" sz="2350" spc="490">
                <a:latin typeface="Cambria Math"/>
                <a:cs typeface="Cambria Math"/>
              </a:rPr>
              <a:t> </a:t>
            </a:r>
            <a:r>
              <a:rPr dirty="0" baseline="-32986" sz="4800">
                <a:latin typeface="Cambria Math"/>
                <a:cs typeface="Cambria Math"/>
              </a:rPr>
              <a:t>=</a:t>
            </a:r>
            <a:endParaRPr baseline="-32986" sz="4800">
              <a:latin typeface="Cambria Math"/>
              <a:cs typeface="Cambria Math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021835" y="4447794"/>
            <a:ext cx="579120" cy="0"/>
          </a:xfrm>
          <a:custGeom>
            <a:avLst/>
            <a:gdLst/>
            <a:ahLst/>
            <a:cxnLst/>
            <a:rect l="l" t="t" r="r" b="b"/>
            <a:pathLst>
              <a:path w="579120" h="0">
                <a:moveTo>
                  <a:pt x="0" y="0"/>
                </a:moveTo>
                <a:lnTo>
                  <a:pt x="579120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4009135" y="3818777"/>
            <a:ext cx="1487805" cy="1021715"/>
          </a:xfrm>
          <a:prstGeom prst="rect">
            <a:avLst/>
          </a:prstGeom>
        </p:spPr>
        <p:txBody>
          <a:bodyPr wrap="square" lIns="0" tIns="1003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90"/>
              </a:spcBef>
              <a:tabLst>
                <a:tab pos="1182370" algn="l"/>
              </a:tabLst>
            </a:pPr>
            <a:r>
              <a:rPr dirty="0" sz="2350" spc="-585" strike="sngStrike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350" spc="50" strike="sngStrike">
                <a:solidFill>
                  <a:srgbClr val="C00000"/>
                </a:solidFill>
                <a:latin typeface="Cambria Math"/>
                <a:cs typeface="Cambria Math"/>
              </a:rPr>
              <a:t>14</a:t>
            </a:r>
            <a:r>
              <a:rPr dirty="0" sz="2350" strike="noStrike">
                <a:solidFill>
                  <a:srgbClr val="C00000"/>
                </a:solidFill>
                <a:latin typeface="Cambria Math"/>
                <a:cs typeface="Cambria Math"/>
              </a:rPr>
              <a:t> </a:t>
            </a:r>
            <a:r>
              <a:rPr dirty="0" sz="2350" spc="50" strike="noStrike">
                <a:latin typeface="Cambria Math"/>
                <a:cs typeface="Cambria Math"/>
              </a:rPr>
              <a:t>2</a:t>
            </a:r>
            <a:r>
              <a:rPr dirty="0" sz="2350" spc="185" strike="noStrike">
                <a:latin typeface="Cambria Math"/>
                <a:cs typeface="Cambria Math"/>
              </a:rPr>
              <a:t> </a:t>
            </a:r>
            <a:r>
              <a:rPr dirty="0" baseline="-32986" sz="4800" strike="noStrike">
                <a:latin typeface="Cambria Math"/>
                <a:cs typeface="Cambria Math"/>
              </a:rPr>
              <a:t>×	</a:t>
            </a:r>
            <a:r>
              <a:rPr dirty="0" sz="2350" spc="50" strike="noStrike">
                <a:latin typeface="Cambria Math"/>
                <a:cs typeface="Cambria Math"/>
              </a:rPr>
              <a:t>2</a:t>
            </a:r>
            <a:endParaRPr sz="2350">
              <a:latin typeface="Cambria Math"/>
              <a:cs typeface="Cambria Math"/>
            </a:endParaRPr>
          </a:p>
          <a:p>
            <a:pPr marL="215900">
              <a:lnSpc>
                <a:spcPct val="100000"/>
              </a:lnSpc>
              <a:spcBef>
                <a:spcPts val="495"/>
              </a:spcBef>
              <a:tabLst>
                <a:tab pos="1063625" algn="l"/>
              </a:tabLst>
            </a:pPr>
            <a:r>
              <a:rPr dirty="0" sz="2350" spc="50">
                <a:latin typeface="Cambria Math"/>
                <a:cs typeface="Cambria Math"/>
              </a:rPr>
              <a:t>5	</a:t>
            </a:r>
            <a:r>
              <a:rPr dirty="0" sz="2350" spc="50" strike="sngStrike">
                <a:solidFill>
                  <a:srgbClr val="C00000"/>
                </a:solidFill>
                <a:latin typeface="Cambria Math"/>
                <a:cs typeface="Cambria Math"/>
              </a:rPr>
              <a:t>7</a:t>
            </a:r>
            <a:r>
              <a:rPr dirty="0" sz="2350" spc="-90" strike="noStrike">
                <a:solidFill>
                  <a:srgbClr val="C00000"/>
                </a:solidFill>
                <a:latin typeface="Cambria Math"/>
                <a:cs typeface="Cambria Math"/>
              </a:rPr>
              <a:t> </a:t>
            </a:r>
            <a:r>
              <a:rPr dirty="0" sz="2350" spc="50" strike="noStrike">
                <a:latin typeface="Cambria Math"/>
                <a:cs typeface="Cambria Math"/>
              </a:rPr>
              <a:t>1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073396" y="4447794"/>
            <a:ext cx="408940" cy="0"/>
          </a:xfrm>
          <a:custGeom>
            <a:avLst/>
            <a:gdLst/>
            <a:ahLst/>
            <a:cxnLst/>
            <a:rect l="l" t="t" r="r" b="b"/>
            <a:pathLst>
              <a:path w="408939" h="0">
                <a:moveTo>
                  <a:pt x="0" y="0"/>
                </a:moveTo>
                <a:lnTo>
                  <a:pt x="408431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891539" y="5278373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1534667" y="5278373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535940" y="4458461"/>
            <a:ext cx="2882265" cy="12128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440690">
              <a:lnSpc>
                <a:spcPts val="2515"/>
              </a:lnSpc>
              <a:spcBef>
                <a:spcPts val="90"/>
              </a:spcBef>
              <a:tabLst>
                <a:tab pos="1181735" algn="l"/>
                <a:tab pos="1967864" algn="l"/>
                <a:tab pos="2696845" algn="l"/>
              </a:tabLst>
            </a:pPr>
            <a:r>
              <a:rPr dirty="0" sz="2350" spc="50">
                <a:latin typeface="Cambria Math"/>
                <a:cs typeface="Cambria Math"/>
              </a:rPr>
              <a:t>5</a:t>
            </a:r>
            <a:r>
              <a:rPr dirty="0" sz="2350" spc="50">
                <a:latin typeface="Cambria Math"/>
                <a:cs typeface="Cambria Math"/>
              </a:rPr>
              <a:t>	</a:t>
            </a:r>
            <a:r>
              <a:rPr dirty="0" sz="2350" spc="50">
                <a:latin typeface="Cambria Math"/>
                <a:cs typeface="Cambria Math"/>
              </a:rPr>
              <a:t>2</a:t>
            </a:r>
            <a:r>
              <a:rPr dirty="0" sz="2350" spc="50">
                <a:latin typeface="Cambria Math"/>
                <a:cs typeface="Cambria Math"/>
              </a:rPr>
              <a:t>	</a:t>
            </a:r>
            <a:r>
              <a:rPr dirty="0" sz="2350" spc="50">
                <a:latin typeface="Cambria Math"/>
                <a:cs typeface="Cambria Math"/>
              </a:rPr>
              <a:t>5</a:t>
            </a:r>
            <a:r>
              <a:rPr dirty="0" sz="2350" spc="50">
                <a:latin typeface="Cambria Math"/>
                <a:cs typeface="Cambria Math"/>
              </a:rPr>
              <a:t>	</a:t>
            </a:r>
            <a:r>
              <a:rPr dirty="0" sz="2350" spc="50">
                <a:latin typeface="Cambria Math"/>
                <a:cs typeface="Cambria Math"/>
              </a:rPr>
              <a:t>7</a:t>
            </a:r>
            <a:endParaRPr sz="2350">
              <a:latin typeface="Cambria Math"/>
              <a:cs typeface="Cambria Math"/>
            </a:endParaRPr>
          </a:p>
          <a:p>
            <a:pPr marL="355600" indent="-342900">
              <a:lnSpc>
                <a:spcPts val="3535"/>
              </a:lnSpc>
              <a:buSzPct val="13617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350" spc="50">
                <a:latin typeface="Cambria Math"/>
                <a:cs typeface="Cambria Math"/>
              </a:rPr>
              <a:t>2 </a:t>
            </a:r>
            <a:r>
              <a:rPr dirty="0" baseline="-32118" sz="4800">
                <a:latin typeface="Cambria Math"/>
                <a:cs typeface="Cambria Math"/>
              </a:rPr>
              <a:t>× </a:t>
            </a:r>
            <a:r>
              <a:rPr dirty="0" sz="2350" spc="50">
                <a:latin typeface="Cambria Math"/>
                <a:cs typeface="Cambria Math"/>
              </a:rPr>
              <a:t>2 </a:t>
            </a:r>
            <a:r>
              <a:rPr dirty="0" baseline="-32118" sz="4800">
                <a:latin typeface="Cambria Math"/>
                <a:cs typeface="Cambria Math"/>
              </a:rPr>
              <a:t>=</a:t>
            </a:r>
            <a:r>
              <a:rPr dirty="0" baseline="-32118" sz="4800" spc="52">
                <a:latin typeface="Cambria Math"/>
                <a:cs typeface="Cambria Math"/>
              </a:rPr>
              <a:t> </a:t>
            </a:r>
            <a:r>
              <a:rPr dirty="0" sz="2350" spc="50">
                <a:latin typeface="Cambria Math"/>
                <a:cs typeface="Cambria Math"/>
              </a:rPr>
              <a:t>4</a:t>
            </a:r>
            <a:endParaRPr sz="2350">
              <a:latin typeface="Cambria Math"/>
              <a:cs typeface="Cambria Math"/>
            </a:endParaRPr>
          </a:p>
          <a:p>
            <a:pPr marL="355600">
              <a:lnSpc>
                <a:spcPct val="100000"/>
              </a:lnSpc>
              <a:spcBef>
                <a:spcPts val="490"/>
              </a:spcBef>
              <a:tabLst>
                <a:tab pos="998855" algn="l"/>
                <a:tab pos="1697989" algn="l"/>
              </a:tabLst>
            </a:pPr>
            <a:r>
              <a:rPr dirty="0" sz="2350" spc="50">
                <a:latin typeface="Cambria Math"/>
                <a:cs typeface="Cambria Math"/>
              </a:rPr>
              <a:t>5	1	5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234183" y="5278373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E</a:t>
            </a:r>
            <a:r>
              <a:rPr dirty="0" spc="-85"/>
              <a:t>x</a:t>
            </a:r>
            <a:r>
              <a:rPr dirty="0"/>
              <a:t>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711274"/>
            <a:ext cx="4217035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Consider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fraction:</a:t>
            </a:r>
            <a:r>
              <a:rPr dirty="0" sz="3200" spc="-25">
                <a:latin typeface="Calibri"/>
                <a:cs typeface="Calibri"/>
              </a:rPr>
              <a:t> </a:t>
            </a:r>
            <a:r>
              <a:rPr dirty="0" baseline="43735" sz="3525" spc="75">
                <a:latin typeface="Cambria Math"/>
                <a:cs typeface="Cambria Math"/>
              </a:rPr>
              <a:t>3</a:t>
            </a:r>
            <a:endParaRPr baseline="43735" sz="3525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55363" y="2025218"/>
            <a:ext cx="198120" cy="3829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50" spc="50">
                <a:latin typeface="Cambria Math"/>
                <a:cs typeface="Cambria Math"/>
              </a:rPr>
              <a:t>5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67428" y="2015489"/>
            <a:ext cx="172720" cy="0"/>
          </a:xfrm>
          <a:custGeom>
            <a:avLst/>
            <a:gdLst/>
            <a:ahLst/>
            <a:cxnLst/>
            <a:rect l="l" t="t" r="r" b="b"/>
            <a:pathLst>
              <a:path w="172720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35940" y="2982544"/>
            <a:ext cx="7083425" cy="22701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4965" indent="-35496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3 is </a:t>
            </a: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50">
                <a:latin typeface="Calibri"/>
                <a:cs typeface="Calibri"/>
              </a:rPr>
              <a:t>numerator. </a:t>
            </a:r>
            <a:r>
              <a:rPr dirty="0" sz="3200">
                <a:latin typeface="Calibri"/>
                <a:cs typeface="Calibri"/>
              </a:rPr>
              <a:t>5 is the</a:t>
            </a:r>
            <a:r>
              <a:rPr dirty="0" sz="3200" spc="25">
                <a:latin typeface="Calibri"/>
                <a:cs typeface="Calibri"/>
              </a:rPr>
              <a:t> </a:t>
            </a:r>
            <a:r>
              <a:rPr dirty="0" sz="3200" spc="-35">
                <a:latin typeface="Calibri"/>
                <a:cs typeface="Calibri"/>
              </a:rPr>
              <a:t>denominator.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4000">
              <a:latin typeface="Times New Roman"/>
              <a:cs typeface="Times New Roman"/>
            </a:endParaRPr>
          </a:p>
          <a:p>
            <a:pPr marL="354965" marR="2827655" indent="-354965">
              <a:lnSpc>
                <a:spcPct val="12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This </a:t>
            </a:r>
            <a:r>
              <a:rPr dirty="0" sz="3200" spc="-10">
                <a:latin typeface="Calibri"/>
                <a:cs typeface="Calibri"/>
              </a:rPr>
              <a:t>fraction</a:t>
            </a:r>
            <a:r>
              <a:rPr dirty="0" sz="3200" spc="-7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represents  three </a:t>
            </a:r>
            <a:r>
              <a:rPr dirty="0" sz="3200" spc="-5">
                <a:latin typeface="Calibri"/>
                <a:cs typeface="Calibri"/>
              </a:rPr>
              <a:t>parts out of</a:t>
            </a:r>
            <a:r>
              <a:rPr dirty="0" sz="3200" spc="-4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five.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984875" y="3657600"/>
            <a:ext cx="2867405" cy="27150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6089" y="461594"/>
            <a:ext cx="467360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Improper </a:t>
            </a:r>
            <a:r>
              <a:rPr dirty="0"/>
              <a:t>and</a:t>
            </a:r>
            <a:r>
              <a:rPr dirty="0" spc="-35"/>
              <a:t> </a:t>
            </a:r>
            <a:r>
              <a:rPr dirty="0" spc="-25"/>
              <a:t>Mixed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743825" cy="14897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When </a:t>
            </a: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20">
                <a:latin typeface="Calibri"/>
                <a:cs typeface="Calibri"/>
              </a:rPr>
              <a:t>numerator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15">
                <a:latin typeface="Calibri"/>
                <a:cs typeface="Calibri"/>
              </a:rPr>
              <a:t>larger </a:t>
            </a:r>
            <a:r>
              <a:rPr dirty="0" sz="3200" spc="-5">
                <a:latin typeface="Calibri"/>
                <a:cs typeface="Calibri"/>
              </a:rPr>
              <a:t>than </a:t>
            </a:r>
            <a:r>
              <a:rPr dirty="0" sz="3200">
                <a:latin typeface="Calibri"/>
                <a:cs typeface="Calibri"/>
              </a:rPr>
              <a:t>the  </a:t>
            </a:r>
            <a:r>
              <a:rPr dirty="0" sz="3200" spc="-10">
                <a:latin typeface="Calibri"/>
                <a:cs typeface="Calibri"/>
              </a:rPr>
              <a:t>denominator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fraction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10">
                <a:latin typeface="Calibri"/>
                <a:cs typeface="Calibri"/>
              </a:rPr>
              <a:t>considered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be  </a:t>
            </a:r>
            <a:r>
              <a:rPr dirty="0" sz="3200" spc="-45">
                <a:latin typeface="Calibri"/>
                <a:cs typeface="Calibri"/>
              </a:rPr>
              <a:t>improper.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3312033"/>
            <a:ext cx="2312035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Example:</a:t>
            </a:r>
            <a:r>
              <a:rPr dirty="0" sz="3200" spc="-50">
                <a:latin typeface="Calibri"/>
                <a:cs typeface="Calibri"/>
              </a:rPr>
              <a:t> </a:t>
            </a:r>
            <a:r>
              <a:rPr dirty="0" baseline="43735" sz="3525" spc="75">
                <a:latin typeface="Cambria Math"/>
                <a:cs typeface="Cambria Math"/>
              </a:rPr>
              <a:t>11</a:t>
            </a:r>
            <a:endParaRPr baseline="43735" sz="3525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490216" y="3615690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35940" y="3625977"/>
            <a:ext cx="7345680" cy="13709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039620">
              <a:lnSpc>
                <a:spcPct val="100000"/>
              </a:lnSpc>
              <a:spcBef>
                <a:spcPts val="90"/>
              </a:spcBef>
            </a:pPr>
            <a:r>
              <a:rPr dirty="0" sz="2350" spc="50">
                <a:latin typeface="Cambria Math"/>
                <a:cs typeface="Cambria Math"/>
              </a:rPr>
              <a:t>4</a:t>
            </a:r>
            <a:endParaRPr sz="2350">
              <a:latin typeface="Cambria Math"/>
              <a:cs typeface="Cambria Math"/>
            </a:endParaRPr>
          </a:p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20">
                <a:latin typeface="Calibri"/>
                <a:cs typeface="Calibri"/>
              </a:rPr>
              <a:t>Mixed </a:t>
            </a:r>
            <a:r>
              <a:rPr dirty="0" sz="3200" spc="-15">
                <a:latin typeface="Calibri"/>
                <a:cs typeface="Calibri"/>
              </a:rPr>
              <a:t>numbers are </a:t>
            </a:r>
            <a:r>
              <a:rPr dirty="0" sz="3200">
                <a:latin typeface="Calibri"/>
                <a:cs typeface="Calibri"/>
              </a:rPr>
              <a:t>whole </a:t>
            </a:r>
            <a:r>
              <a:rPr dirty="0" sz="3200" spc="-15">
                <a:latin typeface="Calibri"/>
                <a:cs typeface="Calibri"/>
              </a:rPr>
              <a:t>numbers </a:t>
            </a:r>
            <a:r>
              <a:rPr dirty="0" sz="3200" spc="-5">
                <a:latin typeface="Calibri"/>
                <a:cs typeface="Calibri"/>
              </a:rPr>
              <a:t>with </a:t>
            </a:r>
            <a:r>
              <a:rPr dirty="0" sz="3200">
                <a:latin typeface="Calibri"/>
                <a:cs typeface="Calibri"/>
              </a:rPr>
              <a:t>a  </a:t>
            </a:r>
            <a:r>
              <a:rPr dirty="0" sz="3200" spc="-10">
                <a:latin typeface="Calibri"/>
                <a:cs typeface="Calibri"/>
              </a:rPr>
              <a:t>fraction.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5214620"/>
            <a:ext cx="2522220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  <a:tab pos="2336800" algn="l"/>
              </a:tabLst>
            </a:pPr>
            <a:r>
              <a:rPr dirty="0" sz="3200" spc="-5">
                <a:latin typeface="Calibri"/>
                <a:cs typeface="Calibri"/>
              </a:rPr>
              <a:t>E</a:t>
            </a:r>
            <a:r>
              <a:rPr dirty="0" sz="3200" spc="-60">
                <a:latin typeface="Calibri"/>
                <a:cs typeface="Calibri"/>
              </a:rPr>
              <a:t>x</a:t>
            </a:r>
            <a:r>
              <a:rPr dirty="0" sz="3200">
                <a:latin typeface="Calibri"/>
                <a:cs typeface="Calibri"/>
              </a:rPr>
              <a:t>amp</a:t>
            </a:r>
            <a:r>
              <a:rPr dirty="0" sz="3200" spc="-10">
                <a:latin typeface="Calibri"/>
                <a:cs typeface="Calibri"/>
              </a:rPr>
              <a:t>l</a:t>
            </a:r>
            <a:r>
              <a:rPr dirty="0" sz="3200">
                <a:latin typeface="Calibri"/>
                <a:cs typeface="Calibri"/>
              </a:rPr>
              <a:t>e:</a:t>
            </a:r>
            <a:r>
              <a:rPr dirty="0" sz="3200" spc="15">
                <a:latin typeface="Calibri"/>
                <a:cs typeface="Calibri"/>
              </a:rPr>
              <a:t> </a:t>
            </a:r>
            <a:r>
              <a:rPr dirty="0" sz="3200">
                <a:latin typeface="Cambria Math"/>
                <a:cs typeface="Cambria Math"/>
              </a:rPr>
              <a:t>3</a:t>
            </a:r>
            <a:r>
              <a:rPr dirty="0" sz="3200">
                <a:latin typeface="Cambria Math"/>
                <a:cs typeface="Cambria Math"/>
              </a:rPr>
              <a:t>	</a:t>
            </a:r>
            <a:r>
              <a:rPr dirty="0" baseline="43735" sz="3525" spc="75">
                <a:latin typeface="Cambria Math"/>
                <a:cs typeface="Cambria Math"/>
              </a:rPr>
              <a:t>2</a:t>
            </a:r>
            <a:endParaRPr baseline="43735" sz="3525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60675" y="5528564"/>
            <a:ext cx="197485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50" spc="50">
                <a:latin typeface="Cambria Math"/>
                <a:cs typeface="Cambria Math"/>
              </a:rPr>
              <a:t>5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872739" y="5517641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4020" y="461594"/>
            <a:ext cx="423481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20"/>
              <a:t>Conversions </a:t>
            </a:r>
            <a:r>
              <a:rPr dirty="0" spc="-25"/>
              <a:t>Part</a:t>
            </a:r>
            <a:r>
              <a:rPr dirty="0" spc="-35"/>
              <a:t> </a:t>
            </a:r>
            <a:r>
              <a:rPr dirty="0"/>
              <a:t>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63446"/>
            <a:ext cx="7638415" cy="2632075"/>
          </a:xfrm>
          <a:prstGeom prst="rect">
            <a:avLst/>
          </a:prstGeom>
        </p:spPr>
        <p:txBody>
          <a:bodyPr wrap="square" lIns="0" tIns="64769" rIns="0" bIns="0" rtlCol="0" vert="horz">
            <a:spAutoFit/>
          </a:bodyPr>
          <a:lstStyle/>
          <a:p>
            <a:pPr marL="355600" marR="681355" indent="-342900">
              <a:lnSpc>
                <a:spcPts val="3240"/>
              </a:lnSpc>
              <a:spcBef>
                <a:spcPts val="50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000" spc="-135">
                <a:latin typeface="Calibri"/>
                <a:cs typeface="Calibri"/>
              </a:rPr>
              <a:t>To </a:t>
            </a:r>
            <a:r>
              <a:rPr dirty="0" sz="3000" spc="-20">
                <a:latin typeface="Calibri"/>
                <a:cs typeface="Calibri"/>
              </a:rPr>
              <a:t>convert </a:t>
            </a:r>
            <a:r>
              <a:rPr dirty="0" sz="3000">
                <a:latin typeface="Calibri"/>
                <a:cs typeface="Calibri"/>
              </a:rPr>
              <a:t>an </a:t>
            </a:r>
            <a:r>
              <a:rPr dirty="0" sz="3000" spc="-15">
                <a:latin typeface="Calibri"/>
                <a:cs typeface="Calibri"/>
              </a:rPr>
              <a:t>improper </a:t>
            </a:r>
            <a:r>
              <a:rPr dirty="0" sz="3000" spc="-10">
                <a:latin typeface="Calibri"/>
                <a:cs typeface="Calibri"/>
              </a:rPr>
              <a:t>fraction </a:t>
            </a:r>
            <a:r>
              <a:rPr dirty="0" sz="3000" spc="-15">
                <a:latin typeface="Calibri"/>
                <a:cs typeface="Calibri"/>
              </a:rPr>
              <a:t>to </a:t>
            </a:r>
            <a:r>
              <a:rPr dirty="0" sz="3000">
                <a:latin typeface="Calibri"/>
                <a:cs typeface="Calibri"/>
              </a:rPr>
              <a:t>a </a:t>
            </a:r>
            <a:r>
              <a:rPr dirty="0" sz="3000" spc="-20">
                <a:latin typeface="Calibri"/>
                <a:cs typeface="Calibri"/>
              </a:rPr>
              <a:t>mixed  </a:t>
            </a:r>
            <a:r>
              <a:rPr dirty="0" sz="3000" spc="-45">
                <a:latin typeface="Calibri"/>
                <a:cs typeface="Calibri"/>
              </a:rPr>
              <a:t>number, </a:t>
            </a:r>
            <a:r>
              <a:rPr dirty="0" sz="3000" spc="-10">
                <a:latin typeface="Calibri"/>
                <a:cs typeface="Calibri"/>
              </a:rPr>
              <a:t>divide </a:t>
            </a:r>
            <a:r>
              <a:rPr dirty="0" sz="3000">
                <a:latin typeface="Calibri"/>
                <a:cs typeface="Calibri"/>
              </a:rPr>
              <a:t>the </a:t>
            </a:r>
            <a:r>
              <a:rPr dirty="0" sz="3000" spc="-20">
                <a:latin typeface="Calibri"/>
                <a:cs typeface="Calibri"/>
              </a:rPr>
              <a:t>numerator </a:t>
            </a:r>
            <a:r>
              <a:rPr dirty="0" sz="3000" spc="-15">
                <a:latin typeface="Calibri"/>
                <a:cs typeface="Calibri"/>
              </a:rPr>
              <a:t>by </a:t>
            </a:r>
            <a:r>
              <a:rPr dirty="0" sz="3000">
                <a:latin typeface="Calibri"/>
                <a:cs typeface="Calibri"/>
              </a:rPr>
              <a:t>the  </a:t>
            </a:r>
            <a:r>
              <a:rPr dirty="0" sz="3000" spc="-35">
                <a:latin typeface="Calibri"/>
                <a:cs typeface="Calibri"/>
              </a:rPr>
              <a:t>denominator.</a:t>
            </a:r>
            <a:endParaRPr sz="3000">
              <a:latin typeface="Calibri"/>
              <a:cs typeface="Calibri"/>
            </a:endParaRPr>
          </a:p>
          <a:p>
            <a:pPr marL="355600" marR="5080" indent="-342900">
              <a:lnSpc>
                <a:spcPts val="324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000" spc="-5">
                <a:latin typeface="Calibri"/>
                <a:cs typeface="Calibri"/>
              </a:rPr>
              <a:t>The </a:t>
            </a:r>
            <a:r>
              <a:rPr dirty="0" sz="3000" spc="-10">
                <a:latin typeface="Calibri"/>
                <a:cs typeface="Calibri"/>
              </a:rPr>
              <a:t>number </a:t>
            </a:r>
            <a:r>
              <a:rPr dirty="0" sz="3000" spc="-5">
                <a:latin typeface="Calibri"/>
                <a:cs typeface="Calibri"/>
              </a:rPr>
              <a:t>of times </a:t>
            </a:r>
            <a:r>
              <a:rPr dirty="0" sz="3000">
                <a:latin typeface="Calibri"/>
                <a:cs typeface="Calibri"/>
              </a:rPr>
              <a:t>it </a:t>
            </a:r>
            <a:r>
              <a:rPr dirty="0" sz="3000" spc="-5">
                <a:latin typeface="Calibri"/>
                <a:cs typeface="Calibri"/>
              </a:rPr>
              <a:t>divides </a:t>
            </a:r>
            <a:r>
              <a:rPr dirty="0" sz="3000" spc="-10">
                <a:latin typeface="Calibri"/>
                <a:cs typeface="Calibri"/>
              </a:rPr>
              <a:t>evenly becomes  </a:t>
            </a:r>
            <a:r>
              <a:rPr dirty="0" sz="3000">
                <a:latin typeface="Calibri"/>
                <a:cs typeface="Calibri"/>
              </a:rPr>
              <a:t>the whole </a:t>
            </a:r>
            <a:r>
              <a:rPr dirty="0" sz="3000" spc="-50">
                <a:latin typeface="Calibri"/>
                <a:cs typeface="Calibri"/>
              </a:rPr>
              <a:t>number. </a:t>
            </a:r>
            <a:r>
              <a:rPr dirty="0" sz="3000" spc="-5">
                <a:latin typeface="Calibri"/>
                <a:cs typeface="Calibri"/>
              </a:rPr>
              <a:t>The </a:t>
            </a:r>
            <a:r>
              <a:rPr dirty="0" sz="3000" spc="-10">
                <a:latin typeface="Calibri"/>
                <a:cs typeface="Calibri"/>
              </a:rPr>
              <a:t>remainder </a:t>
            </a:r>
            <a:r>
              <a:rPr dirty="0" sz="3000">
                <a:latin typeface="Calibri"/>
                <a:cs typeface="Calibri"/>
              </a:rPr>
              <a:t>is the </a:t>
            </a:r>
            <a:r>
              <a:rPr dirty="0" sz="3000" spc="-10">
                <a:latin typeface="Calibri"/>
                <a:cs typeface="Calibri"/>
              </a:rPr>
              <a:t>new  </a:t>
            </a:r>
            <a:r>
              <a:rPr dirty="0" sz="3000" spc="-20">
                <a:latin typeface="Calibri"/>
                <a:cs typeface="Calibri"/>
              </a:rPr>
              <a:t>numerator </a:t>
            </a:r>
            <a:r>
              <a:rPr dirty="0" sz="3000" spc="-25">
                <a:latin typeface="Calibri"/>
                <a:cs typeface="Calibri"/>
              </a:rPr>
              <a:t>for </a:t>
            </a:r>
            <a:r>
              <a:rPr dirty="0" sz="3000">
                <a:latin typeface="Calibri"/>
                <a:cs typeface="Calibri"/>
              </a:rPr>
              <a:t>the </a:t>
            </a:r>
            <a:r>
              <a:rPr dirty="0" sz="3000" spc="-15">
                <a:latin typeface="Calibri"/>
                <a:cs typeface="Calibri"/>
              </a:rPr>
              <a:t>new</a:t>
            </a:r>
            <a:r>
              <a:rPr dirty="0" sz="3000" spc="25">
                <a:latin typeface="Calibri"/>
                <a:cs typeface="Calibri"/>
              </a:rPr>
              <a:t> </a:t>
            </a:r>
            <a:r>
              <a:rPr dirty="0" sz="3000" spc="-10">
                <a:latin typeface="Calibri"/>
                <a:cs typeface="Calibri"/>
              </a:rPr>
              <a:t>fraction.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4348429"/>
            <a:ext cx="2186940" cy="4832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000" spc="-10">
                <a:latin typeface="Calibri"/>
                <a:cs typeface="Calibri"/>
              </a:rPr>
              <a:t>Example:</a:t>
            </a:r>
            <a:r>
              <a:rPr dirty="0" sz="3000" spc="-70">
                <a:latin typeface="Calibri"/>
                <a:cs typeface="Calibri"/>
              </a:rPr>
              <a:t> </a:t>
            </a:r>
            <a:r>
              <a:rPr dirty="0" baseline="44191" sz="3300" spc="75">
                <a:latin typeface="Cambria Math"/>
                <a:cs typeface="Cambria Math"/>
              </a:rPr>
              <a:t>11</a:t>
            </a:r>
            <a:endParaRPr baseline="44191" sz="33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386583" y="4632959"/>
            <a:ext cx="320040" cy="0"/>
          </a:xfrm>
          <a:custGeom>
            <a:avLst/>
            <a:gdLst/>
            <a:ahLst/>
            <a:cxnLst/>
            <a:rect l="l" t="t" r="r" b="b"/>
            <a:pathLst>
              <a:path w="320039" h="0">
                <a:moveTo>
                  <a:pt x="0" y="0"/>
                </a:moveTo>
                <a:lnTo>
                  <a:pt x="320039" y="0"/>
                </a:lnTo>
              </a:path>
            </a:pathLst>
          </a:custGeom>
          <a:ln w="243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4872609" y="5313375"/>
            <a:ext cx="187325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50">
                <a:latin typeface="Cambria Math"/>
                <a:cs typeface="Cambria Math"/>
              </a:rPr>
              <a:t>3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4642561"/>
            <a:ext cx="7833995" cy="12744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929764">
              <a:lnSpc>
                <a:spcPts val="2455"/>
              </a:lnSpc>
              <a:spcBef>
                <a:spcPts val="95"/>
              </a:spcBef>
            </a:pPr>
            <a:r>
              <a:rPr dirty="0" sz="2200" spc="50">
                <a:latin typeface="Cambria Math"/>
                <a:cs typeface="Cambria Math"/>
              </a:rPr>
              <a:t>4</a:t>
            </a:r>
            <a:endParaRPr sz="2200">
              <a:latin typeface="Cambria Math"/>
              <a:cs typeface="Cambria Math"/>
            </a:endParaRPr>
          </a:p>
          <a:p>
            <a:pPr marL="355600" indent="-342900">
              <a:lnSpc>
                <a:spcPts val="3415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000">
                <a:latin typeface="Calibri"/>
                <a:cs typeface="Calibri"/>
              </a:rPr>
              <a:t>11 </a:t>
            </a:r>
            <a:r>
              <a:rPr dirty="0" sz="3000">
                <a:latin typeface="Symbol"/>
                <a:cs typeface="Symbol"/>
              </a:rPr>
              <a:t></a:t>
            </a:r>
            <a:r>
              <a:rPr dirty="0" sz="3000">
                <a:latin typeface="Times New Roman"/>
                <a:cs typeface="Times New Roman"/>
              </a:rPr>
              <a:t> </a:t>
            </a:r>
            <a:r>
              <a:rPr dirty="0" sz="3000">
                <a:latin typeface="Calibri"/>
                <a:cs typeface="Calibri"/>
              </a:rPr>
              <a:t>4 = 2 with a </a:t>
            </a:r>
            <a:r>
              <a:rPr dirty="0" sz="3000" spc="-10">
                <a:latin typeface="Calibri"/>
                <a:cs typeface="Calibri"/>
              </a:rPr>
              <a:t>remainder </a:t>
            </a:r>
            <a:r>
              <a:rPr dirty="0" sz="3000" spc="-5">
                <a:latin typeface="Calibri"/>
                <a:cs typeface="Calibri"/>
              </a:rPr>
              <a:t>of </a:t>
            </a:r>
            <a:r>
              <a:rPr dirty="0" sz="3000">
                <a:latin typeface="Calibri"/>
                <a:cs typeface="Calibri"/>
              </a:rPr>
              <a:t>3. </a:t>
            </a:r>
            <a:r>
              <a:rPr dirty="0" sz="3000" spc="-5">
                <a:latin typeface="Calibri"/>
                <a:cs typeface="Calibri"/>
              </a:rPr>
              <a:t>The </a:t>
            </a:r>
            <a:r>
              <a:rPr dirty="0" sz="3000" spc="-10">
                <a:latin typeface="Calibri"/>
                <a:cs typeface="Calibri"/>
              </a:rPr>
              <a:t>new</a:t>
            </a:r>
            <a:r>
              <a:rPr dirty="0" sz="3000" spc="-135">
                <a:latin typeface="Calibri"/>
                <a:cs typeface="Calibri"/>
              </a:rPr>
              <a:t> </a:t>
            </a:r>
            <a:r>
              <a:rPr dirty="0" sz="3000" spc="-20">
                <a:latin typeface="Calibri"/>
                <a:cs typeface="Calibri"/>
              </a:rPr>
              <a:t>mixed</a:t>
            </a:r>
            <a:endParaRPr sz="3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365"/>
              </a:spcBef>
              <a:tabLst>
                <a:tab pos="4349115" algn="l"/>
              </a:tabLst>
            </a:pPr>
            <a:r>
              <a:rPr dirty="0" sz="3000" spc="-5">
                <a:latin typeface="Calibri"/>
                <a:cs typeface="Calibri"/>
              </a:rPr>
              <a:t>number </a:t>
            </a:r>
            <a:r>
              <a:rPr dirty="0" sz="3000" spc="-10">
                <a:latin typeface="Calibri"/>
                <a:cs typeface="Calibri"/>
              </a:rPr>
              <a:t>would </a:t>
            </a:r>
            <a:r>
              <a:rPr dirty="0" sz="3000" spc="-5">
                <a:latin typeface="Calibri"/>
                <a:cs typeface="Calibri"/>
              </a:rPr>
              <a:t>then</a:t>
            </a:r>
            <a:r>
              <a:rPr dirty="0" sz="3000" spc="10">
                <a:latin typeface="Calibri"/>
                <a:cs typeface="Calibri"/>
              </a:rPr>
              <a:t> </a:t>
            </a:r>
            <a:r>
              <a:rPr dirty="0" sz="3000" spc="-5">
                <a:latin typeface="Calibri"/>
                <a:cs typeface="Calibri"/>
              </a:rPr>
              <a:t>be</a:t>
            </a:r>
            <a:r>
              <a:rPr dirty="0" sz="3000" spc="10">
                <a:latin typeface="Calibri"/>
                <a:cs typeface="Calibri"/>
              </a:rPr>
              <a:t> </a:t>
            </a:r>
            <a:r>
              <a:rPr dirty="0" sz="3000">
                <a:latin typeface="Cambria Math"/>
                <a:cs typeface="Cambria Math"/>
              </a:rPr>
              <a:t>2	</a:t>
            </a:r>
            <a:r>
              <a:rPr dirty="0" baseline="-37878" sz="3300" spc="75">
                <a:latin typeface="Cambria Math"/>
                <a:cs typeface="Cambria Math"/>
              </a:rPr>
              <a:t>4</a:t>
            </a:r>
            <a:endParaRPr baseline="-37878" sz="33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884420" y="5718047"/>
            <a:ext cx="160020" cy="0"/>
          </a:xfrm>
          <a:custGeom>
            <a:avLst/>
            <a:gdLst/>
            <a:ahLst/>
            <a:cxnLst/>
            <a:rect l="l" t="t" r="r" b="b"/>
            <a:pathLst>
              <a:path w="160020" h="0">
                <a:moveTo>
                  <a:pt x="0" y="0"/>
                </a:moveTo>
                <a:lnTo>
                  <a:pt x="160020" y="0"/>
                </a:lnTo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4020" y="461594"/>
            <a:ext cx="423481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20"/>
              <a:t>Conversions </a:t>
            </a:r>
            <a:r>
              <a:rPr dirty="0" spc="-25"/>
              <a:t>Part</a:t>
            </a:r>
            <a:r>
              <a:rPr dirty="0" spc="-35"/>
              <a:t> </a:t>
            </a:r>
            <a:r>
              <a:rPr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58874"/>
            <a:ext cx="8011795" cy="1831339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355600" marR="5080" indent="-342900">
              <a:lnSpc>
                <a:spcPct val="90000"/>
              </a:lnSpc>
              <a:spcBef>
                <a:spcPts val="4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45">
                <a:latin typeface="Calibri"/>
                <a:cs typeface="Calibri"/>
              </a:rPr>
              <a:t>To </a:t>
            </a:r>
            <a:r>
              <a:rPr dirty="0" sz="3200" spc="-15">
                <a:latin typeface="Calibri"/>
                <a:cs typeface="Calibri"/>
              </a:rPr>
              <a:t>convert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20">
                <a:latin typeface="Calibri"/>
                <a:cs typeface="Calibri"/>
              </a:rPr>
              <a:t>mixed </a:t>
            </a:r>
            <a:r>
              <a:rPr dirty="0" sz="3200" spc="-5">
                <a:latin typeface="Calibri"/>
                <a:cs typeface="Calibri"/>
              </a:rPr>
              <a:t>number </a:t>
            </a:r>
            <a:r>
              <a:rPr dirty="0" sz="3200" spc="-20">
                <a:latin typeface="Calibri"/>
                <a:cs typeface="Calibri"/>
              </a:rPr>
              <a:t>into </a:t>
            </a:r>
            <a:r>
              <a:rPr dirty="0" sz="3200">
                <a:latin typeface="Calibri"/>
                <a:cs typeface="Calibri"/>
              </a:rPr>
              <a:t>an </a:t>
            </a:r>
            <a:r>
              <a:rPr dirty="0" sz="3200" spc="-10">
                <a:latin typeface="Calibri"/>
                <a:cs typeface="Calibri"/>
              </a:rPr>
              <a:t>improper  fraction, multiply </a:t>
            </a:r>
            <a:r>
              <a:rPr dirty="0" sz="3200">
                <a:latin typeface="Calibri"/>
                <a:cs typeface="Calibri"/>
              </a:rPr>
              <a:t>the whole </a:t>
            </a:r>
            <a:r>
              <a:rPr dirty="0" sz="3200" spc="-5">
                <a:latin typeface="Calibri"/>
                <a:cs typeface="Calibri"/>
              </a:rPr>
              <a:t>number </a:t>
            </a:r>
            <a:r>
              <a:rPr dirty="0" sz="3200" spc="-10">
                <a:latin typeface="Calibri"/>
                <a:cs typeface="Calibri"/>
              </a:rPr>
              <a:t>by </a:t>
            </a:r>
            <a:r>
              <a:rPr dirty="0" sz="3200">
                <a:latin typeface="Calibri"/>
                <a:cs typeface="Calibri"/>
              </a:rPr>
              <a:t>the  </a:t>
            </a:r>
            <a:r>
              <a:rPr dirty="0" sz="3200" spc="-40">
                <a:latin typeface="Calibri"/>
                <a:cs typeface="Calibri"/>
              </a:rPr>
              <a:t>denominator. </a:t>
            </a:r>
            <a:r>
              <a:rPr dirty="0" sz="3200">
                <a:latin typeface="Calibri"/>
                <a:cs typeface="Calibri"/>
              </a:rPr>
              <a:t>Add </a:t>
            </a:r>
            <a:r>
              <a:rPr dirty="0" sz="3200" spc="-5">
                <a:latin typeface="Calibri"/>
                <a:cs typeface="Calibri"/>
              </a:rPr>
              <a:t>this </a:t>
            </a:r>
            <a:r>
              <a:rPr dirty="0" sz="3200" spc="-10">
                <a:latin typeface="Calibri"/>
                <a:cs typeface="Calibri"/>
              </a:rPr>
              <a:t>result </a:t>
            </a:r>
            <a:r>
              <a:rPr dirty="0" sz="3200" spc="-20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20">
                <a:latin typeface="Calibri"/>
                <a:cs typeface="Calibri"/>
              </a:rPr>
              <a:t>numerator  to </a:t>
            </a:r>
            <a:r>
              <a:rPr dirty="0" sz="3200" spc="-5">
                <a:latin typeface="Calibri"/>
                <a:cs typeface="Calibri"/>
              </a:rPr>
              <a:t>find </a:t>
            </a:r>
            <a:r>
              <a:rPr dirty="0" sz="3200">
                <a:latin typeface="Calibri"/>
                <a:cs typeface="Calibri"/>
              </a:rPr>
              <a:t>the new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sz="3200" spc="-50">
                <a:latin typeface="Calibri"/>
                <a:cs typeface="Calibri"/>
              </a:rPr>
              <a:t>numerator.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3554348"/>
            <a:ext cx="2522220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  <a:tab pos="2336800" algn="l"/>
              </a:tabLst>
            </a:pPr>
            <a:r>
              <a:rPr dirty="0" sz="3200" spc="-5">
                <a:latin typeface="Calibri"/>
                <a:cs typeface="Calibri"/>
              </a:rPr>
              <a:t>E</a:t>
            </a:r>
            <a:r>
              <a:rPr dirty="0" sz="3200" spc="-60">
                <a:latin typeface="Calibri"/>
                <a:cs typeface="Calibri"/>
              </a:rPr>
              <a:t>x</a:t>
            </a:r>
            <a:r>
              <a:rPr dirty="0" sz="3200">
                <a:latin typeface="Calibri"/>
                <a:cs typeface="Calibri"/>
              </a:rPr>
              <a:t>amp</a:t>
            </a:r>
            <a:r>
              <a:rPr dirty="0" sz="3200" spc="-10">
                <a:latin typeface="Calibri"/>
                <a:cs typeface="Calibri"/>
              </a:rPr>
              <a:t>l</a:t>
            </a:r>
            <a:r>
              <a:rPr dirty="0" sz="3200">
                <a:latin typeface="Calibri"/>
                <a:cs typeface="Calibri"/>
              </a:rPr>
              <a:t>e:</a:t>
            </a:r>
            <a:r>
              <a:rPr dirty="0" sz="3200" spc="15">
                <a:latin typeface="Calibri"/>
                <a:cs typeface="Calibri"/>
              </a:rPr>
              <a:t> </a:t>
            </a:r>
            <a:r>
              <a:rPr dirty="0" sz="3200">
                <a:latin typeface="Cambria Math"/>
                <a:cs typeface="Cambria Math"/>
              </a:rPr>
              <a:t>3</a:t>
            </a:r>
            <a:r>
              <a:rPr dirty="0" sz="3200">
                <a:latin typeface="Cambria Math"/>
                <a:cs typeface="Cambria Math"/>
              </a:rPr>
              <a:t>	</a:t>
            </a:r>
            <a:r>
              <a:rPr dirty="0" baseline="43735" sz="3525" spc="75">
                <a:latin typeface="Cambria Math"/>
                <a:cs typeface="Cambria Math"/>
              </a:rPr>
              <a:t>2</a:t>
            </a:r>
            <a:endParaRPr baseline="43735" sz="3525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60675" y="3868292"/>
            <a:ext cx="197485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50" spc="50">
                <a:latin typeface="Cambria Math"/>
                <a:cs typeface="Cambria Math"/>
              </a:rPr>
              <a:t>5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872739" y="3858005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35940" y="4132658"/>
            <a:ext cx="2174240" cy="109283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3</a:t>
            </a:r>
            <a:r>
              <a:rPr dirty="0" sz="3200">
                <a:latin typeface="Symbol"/>
                <a:cs typeface="Symbol"/>
              </a:rPr>
              <a:t></a:t>
            </a:r>
            <a:r>
              <a:rPr dirty="0" sz="3200">
                <a:latin typeface="Calibri"/>
                <a:cs typeface="Calibri"/>
              </a:rPr>
              <a:t>5 =</a:t>
            </a:r>
            <a:r>
              <a:rPr dirty="0" sz="3200" spc="-3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15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15 + 2 =</a:t>
            </a:r>
            <a:r>
              <a:rPr dirty="0" sz="3200" spc="-8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17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5389575"/>
            <a:ext cx="3042285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New </a:t>
            </a:r>
            <a:r>
              <a:rPr dirty="0" sz="3200" spc="-10">
                <a:latin typeface="Calibri"/>
                <a:cs typeface="Calibri"/>
              </a:rPr>
              <a:t>fraction:</a:t>
            </a:r>
            <a:r>
              <a:rPr dirty="0" sz="3200" spc="-65">
                <a:latin typeface="Calibri"/>
                <a:cs typeface="Calibri"/>
              </a:rPr>
              <a:t> </a:t>
            </a:r>
            <a:r>
              <a:rPr dirty="0" baseline="43735" sz="3525" spc="75">
                <a:latin typeface="Cambria Math"/>
                <a:cs typeface="Cambria Math"/>
              </a:rPr>
              <a:t>17</a:t>
            </a:r>
            <a:endParaRPr baseline="43735" sz="3525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93490" y="5703823"/>
            <a:ext cx="197485" cy="3822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50" spc="50">
                <a:latin typeface="Cambria Math"/>
                <a:cs typeface="Cambria Math"/>
              </a:rPr>
              <a:t>5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220211" y="5692902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4541" y="461594"/>
            <a:ext cx="199771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Reduced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771130" cy="31483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6515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If the </a:t>
            </a:r>
            <a:r>
              <a:rPr dirty="0" sz="3200" spc="-20">
                <a:latin typeface="Calibri"/>
                <a:cs typeface="Calibri"/>
              </a:rPr>
              <a:t>numerator </a:t>
            </a:r>
            <a:r>
              <a:rPr dirty="0" sz="3200">
                <a:latin typeface="Calibri"/>
                <a:cs typeface="Calibri"/>
              </a:rPr>
              <a:t>and the </a:t>
            </a:r>
            <a:r>
              <a:rPr dirty="0" sz="3200" spc="-10">
                <a:latin typeface="Calibri"/>
                <a:cs typeface="Calibri"/>
              </a:rPr>
              <a:t>denominator </a:t>
            </a:r>
            <a:r>
              <a:rPr dirty="0" sz="3200" spc="-25">
                <a:latin typeface="Calibri"/>
                <a:cs typeface="Calibri"/>
              </a:rPr>
              <a:t>have  </a:t>
            </a:r>
            <a:r>
              <a:rPr dirty="0" sz="3200" spc="-10">
                <a:latin typeface="Calibri"/>
                <a:cs typeface="Calibri"/>
              </a:rPr>
              <a:t>common </a:t>
            </a:r>
            <a:r>
              <a:rPr dirty="0" sz="3200" spc="-20">
                <a:latin typeface="Calibri"/>
                <a:cs typeface="Calibri"/>
              </a:rPr>
              <a:t>factor </a:t>
            </a:r>
            <a:r>
              <a:rPr dirty="0" sz="3200" spc="-5">
                <a:latin typeface="Calibri"/>
                <a:cs typeface="Calibri"/>
              </a:rPr>
              <a:t>(something divides </a:t>
            </a:r>
            <a:r>
              <a:rPr dirty="0" sz="3200" spc="-20">
                <a:latin typeface="Calibri"/>
                <a:cs typeface="Calibri"/>
              </a:rPr>
              <a:t>into </a:t>
            </a:r>
            <a:r>
              <a:rPr dirty="0" sz="3200" spc="-5">
                <a:latin typeface="Calibri"/>
                <a:cs typeface="Calibri"/>
              </a:rPr>
              <a:t>both  </a:t>
            </a:r>
            <a:r>
              <a:rPr dirty="0" sz="3200" spc="-10">
                <a:latin typeface="Calibri"/>
                <a:cs typeface="Calibri"/>
              </a:rPr>
              <a:t>evenly) </a:t>
            </a:r>
            <a:r>
              <a:rPr dirty="0" sz="3200" spc="-5">
                <a:latin typeface="Calibri"/>
                <a:cs typeface="Calibri"/>
              </a:rPr>
              <a:t>then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fraction can </a:t>
            </a:r>
            <a:r>
              <a:rPr dirty="0" sz="3200" spc="-5">
                <a:latin typeface="Calibri"/>
                <a:cs typeface="Calibri"/>
              </a:rPr>
              <a:t>be</a:t>
            </a:r>
            <a:r>
              <a:rPr dirty="0" sz="3200" spc="2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reduced.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This </a:t>
            </a:r>
            <a:r>
              <a:rPr dirty="0" sz="3200">
                <a:latin typeface="Calibri"/>
                <a:cs typeface="Calibri"/>
              </a:rPr>
              <a:t>is also </a:t>
            </a:r>
            <a:r>
              <a:rPr dirty="0" sz="3200" spc="-5">
                <a:latin typeface="Calibri"/>
                <a:cs typeface="Calibri"/>
              </a:rPr>
              <a:t>known </a:t>
            </a:r>
            <a:r>
              <a:rPr dirty="0" sz="3200">
                <a:latin typeface="Calibri"/>
                <a:cs typeface="Calibri"/>
              </a:rPr>
              <a:t>as </a:t>
            </a:r>
            <a:r>
              <a:rPr dirty="0" sz="3200" spc="-5">
                <a:latin typeface="Calibri"/>
                <a:cs typeface="Calibri"/>
              </a:rPr>
              <a:t>simplifying or writing </a:t>
            </a:r>
            <a:r>
              <a:rPr dirty="0" sz="3200">
                <a:latin typeface="Calibri"/>
                <a:cs typeface="Calibri"/>
              </a:rPr>
              <a:t>in  </a:t>
            </a:r>
            <a:r>
              <a:rPr dirty="0" sz="3200" spc="-15">
                <a:latin typeface="Calibri"/>
                <a:cs typeface="Calibri"/>
              </a:rPr>
              <a:t>lowest </a:t>
            </a:r>
            <a:r>
              <a:rPr dirty="0" sz="3200" spc="-10">
                <a:latin typeface="Calibri"/>
                <a:cs typeface="Calibri"/>
              </a:rPr>
              <a:t>terms.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E</a:t>
            </a:r>
            <a:r>
              <a:rPr dirty="0" spc="-85"/>
              <a:t>x</a:t>
            </a:r>
            <a:r>
              <a:rPr dirty="0"/>
              <a:t>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711274"/>
            <a:ext cx="2261870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Consider</a:t>
            </a:r>
            <a:r>
              <a:rPr dirty="0" sz="3200" spc="-45">
                <a:latin typeface="Calibri"/>
                <a:cs typeface="Calibri"/>
              </a:rPr>
              <a:t> </a:t>
            </a:r>
            <a:r>
              <a:rPr dirty="0" baseline="43735" sz="3525" spc="75">
                <a:latin typeface="Cambria Math"/>
                <a:cs typeface="Cambria Math"/>
              </a:rPr>
              <a:t>20</a:t>
            </a:r>
            <a:endParaRPr baseline="43735" sz="3525">
              <a:latin typeface="Cambria Math"/>
              <a:cs typeface="Cambria Math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39923" y="2015489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259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2427477" y="1915490"/>
            <a:ext cx="471170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350" spc="50">
                <a:latin typeface="Cambria Math"/>
                <a:cs typeface="Cambria Math"/>
              </a:rPr>
              <a:t>3</a:t>
            </a:r>
            <a:r>
              <a:rPr dirty="0" sz="2350" spc="35">
                <a:latin typeface="Cambria Math"/>
                <a:cs typeface="Cambria Math"/>
              </a:rPr>
              <a:t>5</a:t>
            </a:r>
            <a:r>
              <a:rPr dirty="0" baseline="27777" sz="4800">
                <a:latin typeface="Calibri"/>
                <a:cs typeface="Calibri"/>
              </a:rPr>
              <a:t>.</a:t>
            </a:r>
            <a:endParaRPr baseline="27777" sz="4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1539" y="4505705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 h="0">
                <a:moveTo>
                  <a:pt x="0" y="0"/>
                </a:moveTo>
                <a:lnTo>
                  <a:pt x="342900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35940" y="2300575"/>
            <a:ext cx="6986270" cy="2598420"/>
          </a:xfrm>
          <a:prstGeom prst="rect">
            <a:avLst/>
          </a:prstGeom>
        </p:spPr>
        <p:txBody>
          <a:bodyPr wrap="square" lIns="0" tIns="10985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20 and 35 </a:t>
            </a:r>
            <a:r>
              <a:rPr dirty="0" sz="3200" spc="-15">
                <a:latin typeface="Calibri"/>
                <a:cs typeface="Calibri"/>
              </a:rPr>
              <a:t>are </a:t>
            </a:r>
            <a:r>
              <a:rPr dirty="0" sz="3200" spc="-5">
                <a:latin typeface="Calibri"/>
                <a:cs typeface="Calibri"/>
              </a:rPr>
              <a:t>both divisible </a:t>
            </a:r>
            <a:r>
              <a:rPr dirty="0" sz="3200" spc="-10">
                <a:latin typeface="Calibri"/>
                <a:cs typeface="Calibri"/>
              </a:rPr>
              <a:t>by</a:t>
            </a:r>
            <a:r>
              <a:rPr dirty="0" sz="3200" spc="3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5.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60">
                <a:latin typeface="Calibri"/>
                <a:cs typeface="Calibri"/>
              </a:rPr>
              <a:t>We </a:t>
            </a:r>
            <a:r>
              <a:rPr dirty="0" sz="3200" spc="-10">
                <a:latin typeface="Calibri"/>
                <a:cs typeface="Calibri"/>
              </a:rPr>
              <a:t>can </a:t>
            </a:r>
            <a:r>
              <a:rPr dirty="0" sz="3200" spc="-5">
                <a:latin typeface="Calibri"/>
                <a:cs typeface="Calibri"/>
              </a:rPr>
              <a:t>divide both </a:t>
            </a:r>
            <a:r>
              <a:rPr dirty="0" sz="3200" spc="-10">
                <a:latin typeface="Calibri"/>
                <a:cs typeface="Calibri"/>
              </a:rPr>
              <a:t>by </a:t>
            </a:r>
            <a:r>
              <a:rPr dirty="0" sz="3200">
                <a:latin typeface="Calibri"/>
                <a:cs typeface="Calibri"/>
              </a:rPr>
              <a:t>5 and </a:t>
            </a:r>
            <a:r>
              <a:rPr dirty="0" sz="3200" spc="-15">
                <a:latin typeface="Calibri"/>
                <a:cs typeface="Calibri"/>
              </a:rPr>
              <a:t>rewrite </a:t>
            </a:r>
            <a:r>
              <a:rPr dirty="0" sz="3200">
                <a:latin typeface="Calibri"/>
                <a:cs typeface="Calibri"/>
              </a:rPr>
              <a:t>the  </a:t>
            </a:r>
            <a:r>
              <a:rPr dirty="0" sz="3200" spc="-10">
                <a:latin typeface="Calibri"/>
                <a:cs typeface="Calibri"/>
              </a:rPr>
              <a:t>fraction.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0"/>
              </a:spcBef>
              <a:buSzPct val="13617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350" spc="50">
                <a:latin typeface="Cambria Math"/>
                <a:cs typeface="Cambria Math"/>
              </a:rPr>
              <a:t>20 </a:t>
            </a:r>
            <a:r>
              <a:rPr dirty="0" baseline="-32118" sz="4800">
                <a:latin typeface="Cambria Math"/>
                <a:cs typeface="Cambria Math"/>
              </a:rPr>
              <a:t>=</a:t>
            </a:r>
            <a:r>
              <a:rPr dirty="0" baseline="-32118" sz="4800" spc="-127">
                <a:latin typeface="Cambria Math"/>
                <a:cs typeface="Cambria Math"/>
              </a:rPr>
              <a:t> </a:t>
            </a:r>
            <a:r>
              <a:rPr dirty="0" sz="2350" spc="50">
                <a:latin typeface="Cambria Math"/>
                <a:cs typeface="Cambria Math"/>
              </a:rPr>
              <a:t>4</a:t>
            </a:r>
            <a:endParaRPr sz="2350">
              <a:latin typeface="Cambria Math"/>
              <a:cs typeface="Cambria Math"/>
            </a:endParaRPr>
          </a:p>
          <a:p>
            <a:pPr marL="355600">
              <a:lnSpc>
                <a:spcPct val="100000"/>
              </a:lnSpc>
              <a:spcBef>
                <a:spcPts val="490"/>
              </a:spcBef>
              <a:tabLst>
                <a:tab pos="1227455" algn="l"/>
              </a:tabLst>
            </a:pPr>
            <a:r>
              <a:rPr dirty="0" sz="2350" spc="50">
                <a:latin typeface="Cambria Math"/>
                <a:cs typeface="Cambria Math"/>
              </a:rPr>
              <a:t>35	7</a:t>
            </a:r>
            <a:endParaRPr sz="235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763267" y="4505705"/>
            <a:ext cx="172720" cy="0"/>
          </a:xfrm>
          <a:custGeom>
            <a:avLst/>
            <a:gdLst/>
            <a:ahLst/>
            <a:cxnLst/>
            <a:rect l="l" t="t" r="r" b="b"/>
            <a:pathLst>
              <a:path w="172719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88614" y="461594"/>
            <a:ext cx="236728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20"/>
              <a:t>Reciprocal</a:t>
            </a:r>
          </a:p>
        </p:txBody>
      </p:sp>
      <p:sp>
        <p:nvSpPr>
          <p:cNvPr id="3" name="object 3"/>
          <p:cNvSpPr/>
          <p:nvPr/>
        </p:nvSpPr>
        <p:spPr>
          <a:xfrm>
            <a:off x="3742944" y="4202429"/>
            <a:ext cx="172720" cy="0"/>
          </a:xfrm>
          <a:custGeom>
            <a:avLst/>
            <a:gdLst/>
            <a:ahLst/>
            <a:cxnLst/>
            <a:rect l="l" t="t" r="r" b="b"/>
            <a:pathLst>
              <a:path w="172720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352544" y="4202429"/>
            <a:ext cx="172720" cy="0"/>
          </a:xfrm>
          <a:custGeom>
            <a:avLst/>
            <a:gdLst/>
            <a:ahLst/>
            <a:cxnLst/>
            <a:rect l="l" t="t" r="r" b="b"/>
            <a:pathLst>
              <a:path w="172720" h="0">
                <a:moveTo>
                  <a:pt x="0" y="0"/>
                </a:moveTo>
                <a:lnTo>
                  <a:pt x="172212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35940" y="1607642"/>
            <a:ext cx="7549515" cy="2987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45">
                <a:latin typeface="Calibri"/>
                <a:cs typeface="Calibri"/>
              </a:rPr>
              <a:t>Taking </a:t>
            </a:r>
            <a:r>
              <a:rPr dirty="0" sz="3200">
                <a:latin typeface="Calibri"/>
                <a:cs typeface="Calibri"/>
              </a:rPr>
              <a:t>or </a:t>
            </a:r>
            <a:r>
              <a:rPr dirty="0" sz="3200" spc="-5">
                <a:latin typeface="Calibri"/>
                <a:cs typeface="Calibri"/>
              </a:rPr>
              <a:t>finding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15">
                <a:latin typeface="Calibri"/>
                <a:cs typeface="Calibri"/>
              </a:rPr>
              <a:t>reciprocal </a:t>
            </a:r>
            <a:r>
              <a:rPr dirty="0" sz="3200">
                <a:latin typeface="Calibri"/>
                <a:cs typeface="Calibri"/>
              </a:rPr>
              <a:t>of a </a:t>
            </a:r>
            <a:r>
              <a:rPr dirty="0" sz="3200" spc="-15">
                <a:latin typeface="Calibri"/>
                <a:cs typeface="Calibri"/>
              </a:rPr>
              <a:t>fraction  </a:t>
            </a:r>
            <a:r>
              <a:rPr dirty="0" sz="3200">
                <a:latin typeface="Calibri"/>
                <a:cs typeface="Calibri"/>
              </a:rPr>
              <a:t>means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 spc="-10">
                <a:latin typeface="Calibri"/>
                <a:cs typeface="Calibri"/>
              </a:rPr>
              <a:t>switch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20">
                <a:latin typeface="Calibri"/>
                <a:cs typeface="Calibri"/>
              </a:rPr>
              <a:t>numerator </a:t>
            </a:r>
            <a:r>
              <a:rPr dirty="0" sz="3200">
                <a:latin typeface="Calibri"/>
                <a:cs typeface="Calibri"/>
              </a:rPr>
              <a:t>and the  </a:t>
            </a:r>
            <a:r>
              <a:rPr dirty="0" sz="3200" spc="-40">
                <a:latin typeface="Calibri"/>
                <a:cs typeface="Calibri"/>
              </a:rPr>
              <a:t>denominator.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ts val="3150"/>
              </a:lnSpc>
              <a:spcBef>
                <a:spcPts val="28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15">
                <a:latin typeface="Calibri"/>
                <a:cs typeface="Calibri"/>
              </a:rPr>
              <a:t>reciprocal </a:t>
            </a:r>
            <a:r>
              <a:rPr dirty="0" sz="3200" spc="-5">
                <a:latin typeface="Calibri"/>
                <a:cs typeface="Calibri"/>
              </a:rPr>
              <a:t>of </a:t>
            </a:r>
            <a:r>
              <a:rPr dirty="0" baseline="43735" sz="3525" spc="75">
                <a:latin typeface="Cambria Math"/>
                <a:cs typeface="Cambria Math"/>
              </a:rPr>
              <a:t>2 </a:t>
            </a:r>
            <a:r>
              <a:rPr dirty="0" sz="3200" spc="-5">
                <a:latin typeface="Calibri"/>
                <a:cs typeface="Calibri"/>
              </a:rPr>
              <a:t>is</a:t>
            </a:r>
            <a:r>
              <a:rPr dirty="0" sz="3200" spc="150">
                <a:latin typeface="Calibri"/>
                <a:cs typeface="Calibri"/>
              </a:rPr>
              <a:t> </a:t>
            </a:r>
            <a:r>
              <a:rPr dirty="0" baseline="43735" sz="3525" spc="37">
                <a:latin typeface="Cambria Math"/>
                <a:cs typeface="Cambria Math"/>
              </a:rPr>
              <a:t>7</a:t>
            </a:r>
            <a:r>
              <a:rPr dirty="0" sz="3200" spc="25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 algn="ctr" marR="344170">
              <a:lnSpc>
                <a:spcPts val="2130"/>
              </a:lnSpc>
              <a:tabLst>
                <a:tab pos="608965" algn="l"/>
              </a:tabLst>
            </a:pPr>
            <a:r>
              <a:rPr dirty="0" sz="2350" spc="50">
                <a:latin typeface="Cambria Math"/>
                <a:cs typeface="Cambria Math"/>
              </a:rPr>
              <a:t>7	2</a:t>
            </a:r>
            <a:endParaRPr sz="235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Crider, Mathew (Greenville)</dc:creator>
  <dc:title>Fractions</dc:title>
  <dcterms:created xsi:type="dcterms:W3CDTF">2019-01-16T18:33:33Z</dcterms:created>
  <dcterms:modified xsi:type="dcterms:W3CDTF">2019-01-16T18:33:33Z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2013-02-27T00:00:00Z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2019-01-16T00:00:00Z</vt:filetime>
  </property>
</Properties>
</file>